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97" r:id="rId2"/>
    <p:sldId id="257" r:id="rId3"/>
    <p:sldId id="282" r:id="rId4"/>
    <p:sldId id="299" r:id="rId5"/>
    <p:sldId id="298" r:id="rId6"/>
    <p:sldId id="300" r:id="rId7"/>
    <p:sldId id="315" r:id="rId8"/>
    <p:sldId id="316" r:id="rId9"/>
    <p:sldId id="317" r:id="rId10"/>
    <p:sldId id="318" r:id="rId11"/>
    <p:sldId id="319" r:id="rId12"/>
    <p:sldId id="320" r:id="rId13"/>
    <p:sldId id="321" r:id="rId14"/>
    <p:sldId id="323" r:id="rId15"/>
    <p:sldId id="324" r:id="rId16"/>
    <p:sldId id="325" r:id="rId17"/>
    <p:sldId id="327" r:id="rId18"/>
    <p:sldId id="328" r:id="rId19"/>
    <p:sldId id="329" r:id="rId20"/>
    <p:sldId id="331" r:id="rId21"/>
    <p:sldId id="330" r:id="rId22"/>
    <p:sldId id="303" r:id="rId23"/>
    <p:sldId id="304" r:id="rId24"/>
    <p:sldId id="305" r:id="rId25"/>
    <p:sldId id="332" r:id="rId26"/>
    <p:sldId id="333" r:id="rId27"/>
    <p:sldId id="334" r:id="rId28"/>
    <p:sldId id="335" r:id="rId29"/>
    <p:sldId id="336" r:id="rId30"/>
    <p:sldId id="337" r:id="rId31"/>
    <p:sldId id="338" r:id="rId32"/>
    <p:sldId id="306" r:id="rId33"/>
    <p:sldId id="307" r:id="rId34"/>
    <p:sldId id="308" r:id="rId35"/>
    <p:sldId id="309" r:id="rId36"/>
    <p:sldId id="310" r:id="rId37"/>
    <p:sldId id="311" r:id="rId38"/>
    <p:sldId id="312" r:id="rId39"/>
    <p:sldId id="339" r:id="rId40"/>
    <p:sldId id="340" r:id="rId41"/>
    <p:sldId id="341"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notesViewPr>
    <p:cSldViewPr snapToGrid="0">
      <p:cViewPr varScale="1">
        <p:scale>
          <a:sx n="60" d="100"/>
          <a:sy n="60" d="100"/>
        </p:scale>
        <p:origin x="317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CCA6BB-AA4A-D014-6834-E3FC662145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740AECF-E3E2-FD5F-713B-ACFFDF359F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2EEAAF-C8F7-44CC-97E6-49CB16ABA12A}" type="datetimeFigureOut">
              <a:rPr lang="en-US" smtClean="0"/>
              <a:t>19-May-24</a:t>
            </a:fld>
            <a:endParaRPr lang="en-US"/>
          </a:p>
        </p:txBody>
      </p:sp>
      <p:sp>
        <p:nvSpPr>
          <p:cNvPr id="4" name="Footer Placeholder 3">
            <a:extLst>
              <a:ext uri="{FF2B5EF4-FFF2-40B4-BE49-F238E27FC236}">
                <a16:creationId xmlns:a16="http://schemas.microsoft.com/office/drawing/2014/main" id="{DA1A0581-2852-CD4A-BEAB-D14B1823FA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995630-1ED2-D871-A987-4B8F653D6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0B137-13AB-4CBE-B868-DF2784BB3D9E}" type="slidenum">
              <a:rPr lang="en-US" smtClean="0"/>
              <a:t>‹#›</a:t>
            </a:fld>
            <a:endParaRPr lang="en-US"/>
          </a:p>
        </p:txBody>
      </p:sp>
    </p:spTree>
    <p:extLst>
      <p:ext uri="{BB962C8B-B14F-4D97-AF65-F5344CB8AC3E}">
        <p14:creationId xmlns:p14="http://schemas.microsoft.com/office/powerpoint/2010/main" val="870232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1B5B5-2C42-440E-AE4C-88762EB86590}" type="datetimeFigureOut">
              <a:rPr lang="en-US" smtClean="0"/>
              <a:t>19-May-24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A36AB-356B-492D-A57D-49E444A04590}" type="slidenum">
              <a:rPr lang="en-US" smtClean="0"/>
              <a:t>‹#›</a:t>
            </a:fld>
            <a:endParaRPr lang="en-US"/>
          </a:p>
        </p:txBody>
      </p:sp>
    </p:spTree>
    <p:extLst>
      <p:ext uri="{BB962C8B-B14F-4D97-AF65-F5344CB8AC3E}">
        <p14:creationId xmlns:p14="http://schemas.microsoft.com/office/powerpoint/2010/main" val="234470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CD3493-59F2-5FFB-2AC4-89AC8B51C036}"/>
              </a:ext>
            </a:extLst>
          </p:cNvPr>
          <p:cNvSpPr/>
          <p:nvPr userDrawn="1"/>
        </p:nvSpPr>
        <p:spPr bwMode="white">
          <a:xfrm>
            <a:off x="0" y="3810000"/>
            <a:ext cx="12192000" cy="3048000"/>
          </a:xfrm>
          <a:prstGeom prst="rect">
            <a:avLst/>
          </a:prstGeom>
          <a:gradFill>
            <a:gsLst>
              <a:gs pos="0">
                <a:schemeClr val="accent1">
                  <a:lumMod val="20000"/>
                  <a:lumOff val="80000"/>
                </a:schemeClr>
              </a:gs>
              <a:gs pos="74000">
                <a:schemeClr val="accent1">
                  <a:lumMod val="75000"/>
                </a:schemeClr>
              </a:gs>
              <a:gs pos="83000">
                <a:schemeClr val="accent1">
                  <a:lumMod val="50000"/>
                </a:schemeClr>
              </a:gs>
              <a:gs pos="100000">
                <a:schemeClr val="bg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01759C43-D0BA-6701-B51E-16581A6279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DB6942-25D8-69A4-B08E-25052E9FC066}"/>
              </a:ext>
            </a:extLst>
          </p:cNvPr>
          <p:cNvSpPr>
            <a:spLocks noGrp="1"/>
          </p:cNvSpPr>
          <p:nvPr>
            <p:ph type="subTitle" idx="1"/>
          </p:nvPr>
        </p:nvSpPr>
        <p:spPr>
          <a:xfrm>
            <a:off x="1524000" y="381000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00DE08ED-3C03-EEB5-CD68-A4AEFF5CC92D}"/>
              </a:ext>
            </a:extLst>
          </p:cNvPr>
          <p:cNvPicPr>
            <a:picLocks noChangeAspect="1"/>
          </p:cNvPicPr>
          <p:nvPr userDrawn="1"/>
        </p:nvPicPr>
        <p:blipFill>
          <a:blip r:embed="rId2"/>
          <a:stretch>
            <a:fillRect/>
          </a:stretch>
        </p:blipFill>
        <p:spPr>
          <a:xfrm>
            <a:off x="169552" y="-8508"/>
            <a:ext cx="3718882" cy="896190"/>
          </a:xfrm>
          <a:prstGeom prst="rect">
            <a:avLst/>
          </a:prstGeom>
        </p:spPr>
      </p:pic>
      <p:pic>
        <p:nvPicPr>
          <p:cNvPr id="8" name="Picture 7">
            <a:extLst>
              <a:ext uri="{FF2B5EF4-FFF2-40B4-BE49-F238E27FC236}">
                <a16:creationId xmlns:a16="http://schemas.microsoft.com/office/drawing/2014/main" id="{E810CA22-5151-2B99-320F-10586FFA6043}"/>
              </a:ext>
            </a:extLst>
          </p:cNvPr>
          <p:cNvPicPr>
            <a:picLocks noChangeAspect="1"/>
          </p:cNvPicPr>
          <p:nvPr userDrawn="1"/>
        </p:nvPicPr>
        <p:blipFill rotWithShape="1">
          <a:blip r:embed="rId3"/>
          <a:srcRect t="23488" b="6814"/>
          <a:stretch/>
        </p:blipFill>
        <p:spPr bwMode="auto">
          <a:xfrm>
            <a:off x="8546587" y="143892"/>
            <a:ext cx="3475861" cy="901922"/>
          </a:xfrm>
          <a:prstGeom prst="rect">
            <a:avLst/>
          </a:prstGeom>
          <a:ln>
            <a:noFill/>
          </a:ln>
          <a:extLst>
            <a:ext uri="{53640926-AAD7-44D8-BBD7-CCE9431645EC}">
              <a14:shadowObscured xmlns:a14="http://schemas.microsoft.com/office/drawing/2010/main"/>
            </a:ext>
          </a:extLst>
        </p:spPr>
      </p:pic>
      <p:sp>
        <p:nvSpPr>
          <p:cNvPr id="12" name="Footer Placeholder 4">
            <a:extLst>
              <a:ext uri="{FF2B5EF4-FFF2-40B4-BE49-F238E27FC236}">
                <a16:creationId xmlns:a16="http://schemas.microsoft.com/office/drawing/2014/main" id="{19530EC9-85C3-BD7E-CE18-415CD1B880FA}"/>
              </a:ext>
            </a:extLst>
          </p:cNvPr>
          <p:cNvSpPr>
            <a:spLocks noGrp="1"/>
          </p:cNvSpPr>
          <p:nvPr>
            <p:ph type="ftr" sz="quarter" idx="3"/>
          </p:nvPr>
        </p:nvSpPr>
        <p:spPr>
          <a:xfrm>
            <a:off x="1524000" y="6450947"/>
            <a:ext cx="91440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31175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6F47-07DB-9C28-1659-878D600C9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D44CA2-59B6-5224-1C4A-AB334920DE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05D2AF2-1280-8EAA-46EE-FFC39AB46D69}"/>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7" name="Footer Placeholder 4">
            <a:extLst>
              <a:ext uri="{FF2B5EF4-FFF2-40B4-BE49-F238E27FC236}">
                <a16:creationId xmlns:a16="http://schemas.microsoft.com/office/drawing/2014/main" id="{688798B6-3550-8273-67BA-C47974DC8052}"/>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268198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E4C4E-F964-5ACB-D746-CC15242AD6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8A36-7436-7D94-E7AB-13353C8BE5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F75B1F6-A780-85A3-F6CF-BD2E3006CB25}"/>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7" name="Footer Placeholder 4">
            <a:extLst>
              <a:ext uri="{FF2B5EF4-FFF2-40B4-BE49-F238E27FC236}">
                <a16:creationId xmlns:a16="http://schemas.microsoft.com/office/drawing/2014/main" id="{008A9895-569B-E6B6-F6DA-AF0D8FF75642}"/>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1665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98E4-68EE-5E78-F82F-4A54B2ED0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509E5-975B-A162-2CA0-7F64B89222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83DD527-7E6E-B825-C275-60E95C77DDF6}"/>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7" name="Footer Placeholder 4">
            <a:extLst>
              <a:ext uri="{FF2B5EF4-FFF2-40B4-BE49-F238E27FC236}">
                <a16:creationId xmlns:a16="http://schemas.microsoft.com/office/drawing/2014/main" id="{F2223505-3A95-E0B0-D66E-62FA1B00CBEE}"/>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366502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B9A2-E321-9A9E-CB07-54AE87CDF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08300E-AEA2-BCDD-22CC-EF2B5467E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9C2DEBE9-0DA2-B47E-E0EC-E58663C7A3C4}"/>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7" name="Footer Placeholder 4">
            <a:extLst>
              <a:ext uri="{FF2B5EF4-FFF2-40B4-BE49-F238E27FC236}">
                <a16:creationId xmlns:a16="http://schemas.microsoft.com/office/drawing/2014/main" id="{6B5B0D4E-DFFE-50D9-19FC-241760EE6F37}"/>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378649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E528-1779-62E8-B66B-9B7243CCA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01F5D-CDA7-269E-48F5-C175D4923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760472-D4A6-EB7A-ABCC-D39350862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E3AF769-64A7-9202-E24B-FF145BCDADFB}"/>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8" name="Footer Placeholder 4">
            <a:extLst>
              <a:ext uri="{FF2B5EF4-FFF2-40B4-BE49-F238E27FC236}">
                <a16:creationId xmlns:a16="http://schemas.microsoft.com/office/drawing/2014/main" id="{C5C023E4-830D-5E3D-8B46-140773C831FB}"/>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71833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B78C-8EA6-5D51-83EF-8C093F9D6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EC912-969E-05E5-6FD1-CFE8FBAD7C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01BFF-6BE6-6E76-0DA2-A63D91084C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82814A-B754-1E5D-8932-32E386478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16BCD8-9653-7414-5318-81C8E770C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545B35C-4526-DBFB-1C4F-743F562B5A3D}"/>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10" name="Footer Placeholder 4">
            <a:extLst>
              <a:ext uri="{FF2B5EF4-FFF2-40B4-BE49-F238E27FC236}">
                <a16:creationId xmlns:a16="http://schemas.microsoft.com/office/drawing/2014/main" id="{93228419-8828-630B-BB53-E49A05AAE433}"/>
              </a:ext>
            </a:extLst>
          </p:cNvPr>
          <p:cNvSpPr>
            <a:spLocks noGrp="1"/>
          </p:cNvSpPr>
          <p:nvPr>
            <p:ph type="ftr" sz="quarter" idx="1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412631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9D58-E67B-0C22-A29B-F95544E4ABB6}"/>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5433F62-D086-9B60-B4BE-3AF13F558E50}"/>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6" name="Footer Placeholder 4">
            <a:extLst>
              <a:ext uri="{FF2B5EF4-FFF2-40B4-BE49-F238E27FC236}">
                <a16:creationId xmlns:a16="http://schemas.microsoft.com/office/drawing/2014/main" id="{875FF56E-A656-07FA-0194-77DD42BCECB6}"/>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303724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20616-06F6-E608-5F82-1CAEF174D561}"/>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5" name="Footer Placeholder 4">
            <a:extLst>
              <a:ext uri="{FF2B5EF4-FFF2-40B4-BE49-F238E27FC236}">
                <a16:creationId xmlns:a16="http://schemas.microsoft.com/office/drawing/2014/main" id="{7F328E69-9F7B-DB33-4907-6F061B0A8CA0}"/>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37573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F4C7-D881-E190-2A5A-7EEBDEBE5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C0CEC1-3332-C05B-6D53-E5C410619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849771-3706-172F-91EB-81C40B455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5FFD5B4-E762-95BB-D7E8-E4919A0E93A6}"/>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8" name="Footer Placeholder 4">
            <a:extLst>
              <a:ext uri="{FF2B5EF4-FFF2-40B4-BE49-F238E27FC236}">
                <a16:creationId xmlns:a16="http://schemas.microsoft.com/office/drawing/2014/main" id="{50738250-E574-B8DD-40BF-8ACDED93AE72}"/>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1172437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762F-6DBE-875F-5200-F2F432F86E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C766AD-4905-9363-BA0F-0F5151C01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DD8486-61CD-55A1-FD24-45598B2E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7238C4F-27AB-3B1F-44AB-4F78D3510F19}"/>
              </a:ext>
            </a:extLst>
          </p:cNvPr>
          <p:cNvSpPr>
            <a:spLocks noGrp="1"/>
          </p:cNvSpPr>
          <p:nvPr>
            <p:ph type="sldNum" sz="quarter" idx="12"/>
          </p:nvPr>
        </p:nvSpPr>
        <p:spPr/>
        <p:txBody>
          <a:bodyPr/>
          <a:lstStyle/>
          <a:p>
            <a:fld id="{1C748C76-43C1-4F67-85D6-C323D5875664}" type="slidenum">
              <a:rPr lang="en-US" smtClean="0"/>
              <a:t>‹#›</a:t>
            </a:fld>
            <a:endParaRPr lang="en-US"/>
          </a:p>
        </p:txBody>
      </p:sp>
      <p:sp>
        <p:nvSpPr>
          <p:cNvPr id="8" name="Footer Placeholder 4">
            <a:extLst>
              <a:ext uri="{FF2B5EF4-FFF2-40B4-BE49-F238E27FC236}">
                <a16:creationId xmlns:a16="http://schemas.microsoft.com/office/drawing/2014/main" id="{387B4580-7FA2-E1F7-276D-5BA4F1A77C93}"/>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Tree>
    <p:extLst>
      <p:ext uri="{BB962C8B-B14F-4D97-AF65-F5344CB8AC3E}">
        <p14:creationId xmlns:p14="http://schemas.microsoft.com/office/powerpoint/2010/main" val="1591827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DAA47C-7307-8F7D-FB56-7A40CD44658A}"/>
              </a:ext>
            </a:extLst>
          </p:cNvPr>
          <p:cNvSpPr>
            <a:spLocks noGrp="1"/>
          </p:cNvSpPr>
          <p:nvPr>
            <p:ph type="title"/>
          </p:nvPr>
        </p:nvSpPr>
        <p:spPr>
          <a:xfrm>
            <a:off x="838200" y="10139"/>
            <a:ext cx="10515600" cy="9804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5360B-EE5E-C5AB-B88F-F2B22EF3C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5F8F0BD-8711-C765-CD52-2220A2EC41DA}"/>
              </a:ext>
            </a:extLst>
          </p:cNvPr>
          <p:cNvSpPr/>
          <p:nvPr userDrawn="1"/>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805D210-3D5D-E558-6B41-04DA8A283D15}"/>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11648164" y="10138"/>
            <a:ext cx="425472" cy="476274"/>
          </a:xfrm>
          <a:prstGeom prst="rect">
            <a:avLst/>
          </a:prstGeom>
        </p:spPr>
      </p:pic>
      <p:pic>
        <p:nvPicPr>
          <p:cNvPr id="9" name="Picture 8">
            <a:extLst>
              <a:ext uri="{FF2B5EF4-FFF2-40B4-BE49-F238E27FC236}">
                <a16:creationId xmlns:a16="http://schemas.microsoft.com/office/drawing/2014/main" id="{5D2D6743-33D1-F805-C05B-D378B42D61DD}"/>
              </a:ext>
            </a:extLst>
          </p:cNvPr>
          <p:cNvPicPr>
            <a:picLocks noChangeAspect="1"/>
          </p:cNvPicPr>
          <p:nvPr userDrawn="1"/>
        </p:nvPicPr>
        <p:blipFill rotWithShape="1">
          <a:blip r:embed="rId14"/>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cxnSp>
        <p:nvCxnSpPr>
          <p:cNvPr id="10" name="Straight Connector 9">
            <a:extLst>
              <a:ext uri="{FF2B5EF4-FFF2-40B4-BE49-F238E27FC236}">
                <a16:creationId xmlns:a16="http://schemas.microsoft.com/office/drawing/2014/main" id="{9B66F900-DCC1-EC7B-417F-709A826EC4E9}"/>
              </a:ext>
            </a:extLst>
          </p:cNvPr>
          <p:cNvCxnSpPr/>
          <p:nvPr userDrawn="1"/>
        </p:nvCxnSpPr>
        <p:spPr>
          <a:xfrm>
            <a:off x="780417" y="990600"/>
            <a:ext cx="105120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74BB4542-96AE-ECB5-C852-A600279CBEB9}"/>
              </a:ext>
            </a:extLst>
          </p:cNvPr>
          <p:cNvSpPr>
            <a:spLocks noGrp="1"/>
          </p:cNvSpPr>
          <p:nvPr>
            <p:ph type="ftr" sz="quarter" idx="3"/>
          </p:nvPr>
        </p:nvSpPr>
        <p:spPr>
          <a:xfrm>
            <a:off x="838200" y="6453794"/>
            <a:ext cx="9372600" cy="367414"/>
          </a:xfrm>
          <a:prstGeom prst="rect">
            <a:avLst/>
          </a:prstGeom>
        </p:spPr>
        <p:txBody>
          <a:bodyPr vert="horz" lIns="0" tIns="0" rIns="0" bIns="0" rtlCol="0" anchor="b"/>
          <a:lstStyle>
            <a:lvl1pPr algn="l">
              <a:defRPr sz="1100" b="1">
                <a:solidFill>
                  <a:schemeClr val="tx1"/>
                </a:solidFill>
              </a:defRPr>
            </a:lvl1pPr>
          </a:lstStyle>
          <a:p>
            <a:r>
              <a:rPr lang="en-US" dirty="0"/>
              <a:t>© CND                                                                                                                            CND101: Intro. to Analog Design</a:t>
            </a:r>
          </a:p>
        </p:txBody>
      </p:sp>
      <p:sp>
        <p:nvSpPr>
          <p:cNvPr id="6" name="Slide Number Placeholder 5">
            <a:extLst>
              <a:ext uri="{FF2B5EF4-FFF2-40B4-BE49-F238E27FC236}">
                <a16:creationId xmlns:a16="http://schemas.microsoft.com/office/drawing/2014/main" id="{7DC96D3B-C23C-1BD9-C88B-D2EDFB79DDB7}"/>
              </a:ext>
            </a:extLst>
          </p:cNvPr>
          <p:cNvSpPr>
            <a:spLocks noGrp="1"/>
          </p:cNvSpPr>
          <p:nvPr>
            <p:ph type="sldNum" sz="quarter" idx="4"/>
          </p:nvPr>
        </p:nvSpPr>
        <p:spPr>
          <a:xfrm>
            <a:off x="11551373" y="6248400"/>
            <a:ext cx="568471" cy="575647"/>
          </a:xfrm>
          <a:prstGeom prst="rect">
            <a:avLst/>
          </a:prstGeom>
        </p:spPr>
        <p:txBody>
          <a:bodyPr vert="horz" lIns="91440" tIns="45720" rIns="91440" bIns="45720" rtlCol="0" anchor="ctr"/>
          <a:lstStyle>
            <a:lvl1pPr algn="r">
              <a:defRPr sz="2400">
                <a:solidFill>
                  <a:schemeClr val="bg1"/>
                </a:solidFill>
              </a:defRPr>
            </a:lvl1pPr>
          </a:lstStyle>
          <a:p>
            <a:fld id="{1C748C76-43C1-4F67-85D6-C323D5875664}" type="slidenum">
              <a:rPr lang="en-US" smtClean="0"/>
              <a:pPr/>
              <a:t>‹#›</a:t>
            </a:fld>
            <a:endParaRPr lang="en-US" dirty="0"/>
          </a:p>
        </p:txBody>
      </p:sp>
    </p:spTree>
    <p:extLst>
      <p:ext uri="{BB962C8B-B14F-4D97-AF65-F5344CB8AC3E}">
        <p14:creationId xmlns:p14="http://schemas.microsoft.com/office/powerpoint/2010/main" val="470478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9625BE-CB91-97F3-85A3-E4E49AE633DF}"/>
              </a:ext>
            </a:extLst>
          </p:cNvPr>
          <p:cNvSpPr>
            <a:spLocks noGrp="1"/>
          </p:cNvSpPr>
          <p:nvPr>
            <p:ph type="ctrTitle"/>
          </p:nvPr>
        </p:nvSpPr>
        <p:spPr/>
        <p:txBody>
          <a:bodyPr/>
          <a:lstStyle/>
          <a:p>
            <a:r>
              <a:rPr lang="en-US" sz="6000" dirty="0"/>
              <a:t>Advanced Full Custom VLSI Design CND-221</a:t>
            </a:r>
            <a:endParaRPr lang="en-US" dirty="0"/>
          </a:p>
        </p:txBody>
      </p:sp>
      <p:sp>
        <p:nvSpPr>
          <p:cNvPr id="7" name="Subtitle 6">
            <a:extLst>
              <a:ext uri="{FF2B5EF4-FFF2-40B4-BE49-F238E27FC236}">
                <a16:creationId xmlns:a16="http://schemas.microsoft.com/office/drawing/2014/main" id="{D2A4B2FF-3689-4E46-BE34-FFB757A453A3}"/>
              </a:ext>
            </a:extLst>
          </p:cNvPr>
          <p:cNvSpPr>
            <a:spLocks noGrp="1"/>
          </p:cNvSpPr>
          <p:nvPr>
            <p:ph type="subTitle" idx="1"/>
          </p:nvPr>
        </p:nvSpPr>
        <p:spPr/>
        <p:txBody>
          <a:bodyPr/>
          <a:lstStyle/>
          <a:p>
            <a:r>
              <a:rPr lang="en-US" dirty="0"/>
              <a:t>Final Course Project</a:t>
            </a:r>
          </a:p>
          <a:p>
            <a:r>
              <a:rPr lang="en-US" dirty="0"/>
              <a:t>Section 21 - CND221_Group 10</a:t>
            </a:r>
          </a:p>
        </p:txBody>
      </p:sp>
      <p:sp>
        <p:nvSpPr>
          <p:cNvPr id="4" name="Slide Number Placeholder 3">
            <a:extLst>
              <a:ext uri="{FF2B5EF4-FFF2-40B4-BE49-F238E27FC236}">
                <a16:creationId xmlns:a16="http://schemas.microsoft.com/office/drawing/2014/main" id="{B57EE128-01BF-24A2-DEEB-5E1846F98CE6}"/>
              </a:ext>
            </a:extLst>
          </p:cNvPr>
          <p:cNvSpPr>
            <a:spLocks noGrp="1"/>
          </p:cNvSpPr>
          <p:nvPr>
            <p:ph type="sldNum" sz="quarter" idx="4294967295"/>
          </p:nvPr>
        </p:nvSpPr>
        <p:spPr>
          <a:xfrm>
            <a:off x="11622088" y="6248400"/>
            <a:ext cx="569912" cy="576263"/>
          </a:xfrm>
        </p:spPr>
        <p:txBody>
          <a:bodyPr/>
          <a:lstStyle/>
          <a:p>
            <a:fld id="{1C748C76-43C1-4F67-85D6-C323D5875664}" type="slidenum">
              <a:rPr lang="en-US" smtClean="0"/>
              <a:t>1</a:t>
            </a:fld>
            <a:endParaRPr lang="en-US"/>
          </a:p>
        </p:txBody>
      </p:sp>
    </p:spTree>
    <p:extLst>
      <p:ext uri="{BB962C8B-B14F-4D97-AF65-F5344CB8AC3E}">
        <p14:creationId xmlns:p14="http://schemas.microsoft.com/office/powerpoint/2010/main" val="340719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10</a:t>
            </a:fld>
            <a:endParaRPr lang="en-US"/>
          </a:p>
        </p:txBody>
      </p:sp>
      <p:pic>
        <p:nvPicPr>
          <p:cNvPr id="6" name="Picture 5" descr="A screenshot of a computer&#10;&#10;Description automatically generated">
            <a:extLst>
              <a:ext uri="{FF2B5EF4-FFF2-40B4-BE49-F238E27FC236}">
                <a16:creationId xmlns:a16="http://schemas.microsoft.com/office/drawing/2014/main" id="{6C835AE8-8239-3EF8-0BF0-BA48D85AC03E}"/>
              </a:ext>
            </a:extLst>
          </p:cNvPr>
          <p:cNvPicPr>
            <a:picLocks noChangeAspect="1"/>
          </p:cNvPicPr>
          <p:nvPr/>
        </p:nvPicPr>
        <p:blipFill>
          <a:blip r:embed="rId2"/>
          <a:stretch>
            <a:fillRect/>
          </a:stretch>
        </p:blipFill>
        <p:spPr>
          <a:xfrm>
            <a:off x="7361582" y="1495107"/>
            <a:ext cx="2743200" cy="3867785"/>
          </a:xfrm>
          <a:prstGeom prst="rect">
            <a:avLst/>
          </a:prstGeom>
        </p:spPr>
      </p:pic>
      <p:sp>
        <p:nvSpPr>
          <p:cNvPr id="9" name="TextBox 8">
            <a:extLst>
              <a:ext uri="{FF2B5EF4-FFF2-40B4-BE49-F238E27FC236}">
                <a16:creationId xmlns:a16="http://schemas.microsoft.com/office/drawing/2014/main" id="{4A936B53-67F0-370D-D6B6-29313D656465}"/>
              </a:ext>
            </a:extLst>
          </p:cNvPr>
          <p:cNvSpPr txBox="1"/>
          <p:nvPr/>
        </p:nvSpPr>
        <p:spPr>
          <a:xfrm>
            <a:off x="508704" y="1492718"/>
            <a:ext cx="6109252" cy="1535420"/>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Now for the input B there’s a Mux connected to decide whether to pass the B input or to perform the other two operation requested from the Adder unit : Increment and decrement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r>
              <a:rPr lang="en-US" sz="1800" dirty="0">
                <a:effectLst/>
                <a:latin typeface="Times New Roman" panose="02020603050405020304" pitchFamily="18" charset="0"/>
                <a:ea typeface="Aptos" panose="020B0004020202020204" pitchFamily="34" charset="0"/>
              </a:rPr>
              <a:t>As for the </a:t>
            </a:r>
            <a:r>
              <a:rPr lang="en-US" sz="1800" dirty="0" err="1">
                <a:effectLst/>
                <a:latin typeface="Times New Roman" panose="02020603050405020304" pitchFamily="18" charset="0"/>
                <a:ea typeface="Aptos" panose="020B0004020202020204" pitchFamily="34" charset="0"/>
              </a:rPr>
              <a:t>incrementer</a:t>
            </a:r>
            <a:r>
              <a:rPr lang="en-US" sz="1800" dirty="0">
                <a:effectLst/>
                <a:latin typeface="Times New Roman" panose="02020603050405020304" pitchFamily="18" charset="0"/>
                <a:ea typeface="Aptos" panose="020B0004020202020204" pitchFamily="34" charset="0"/>
              </a:rPr>
              <a:t> using units of full adders the design decided as following</a:t>
            </a:r>
            <a:endParaRPr lang="en-US" dirty="0"/>
          </a:p>
        </p:txBody>
      </p:sp>
      <p:pic>
        <p:nvPicPr>
          <p:cNvPr id="10" name="Picture 9" descr="A diagram of a block diagram&#10;&#10;Description automatically generated">
            <a:extLst>
              <a:ext uri="{FF2B5EF4-FFF2-40B4-BE49-F238E27FC236}">
                <a16:creationId xmlns:a16="http://schemas.microsoft.com/office/drawing/2014/main" id="{3275AB18-55CC-3BB2-C1A5-7C8545B9C5A3}"/>
              </a:ext>
            </a:extLst>
          </p:cNvPr>
          <p:cNvPicPr>
            <a:picLocks noChangeAspect="1"/>
          </p:cNvPicPr>
          <p:nvPr/>
        </p:nvPicPr>
        <p:blipFill>
          <a:blip r:embed="rId3"/>
          <a:stretch>
            <a:fillRect/>
          </a:stretch>
        </p:blipFill>
        <p:spPr>
          <a:xfrm>
            <a:off x="1384852" y="3827473"/>
            <a:ext cx="4489477" cy="1301117"/>
          </a:xfrm>
          <a:prstGeom prst="rect">
            <a:avLst/>
          </a:prstGeom>
        </p:spPr>
      </p:pic>
    </p:spTree>
    <p:extLst>
      <p:ext uri="{BB962C8B-B14F-4D97-AF65-F5344CB8AC3E}">
        <p14:creationId xmlns:p14="http://schemas.microsoft.com/office/powerpoint/2010/main" val="42362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11</a:t>
            </a:fld>
            <a:endParaRPr lang="en-US"/>
          </a:p>
        </p:txBody>
      </p:sp>
      <p:pic>
        <p:nvPicPr>
          <p:cNvPr id="3" name="Picture 2" descr="A diagram of a full adder&#10;&#10;Description automatically generated">
            <a:extLst>
              <a:ext uri="{FF2B5EF4-FFF2-40B4-BE49-F238E27FC236}">
                <a16:creationId xmlns:a16="http://schemas.microsoft.com/office/drawing/2014/main" id="{5A573A40-BDD8-F704-154F-C868BEABBD89}"/>
              </a:ext>
            </a:extLst>
          </p:cNvPr>
          <p:cNvPicPr>
            <a:picLocks noChangeAspect="1"/>
          </p:cNvPicPr>
          <p:nvPr/>
        </p:nvPicPr>
        <p:blipFill>
          <a:blip r:embed="rId2"/>
          <a:stretch>
            <a:fillRect/>
          </a:stretch>
        </p:blipFill>
        <p:spPr>
          <a:xfrm>
            <a:off x="4724399" y="2848927"/>
            <a:ext cx="6518407" cy="2756743"/>
          </a:xfrm>
          <a:prstGeom prst="rect">
            <a:avLst/>
          </a:prstGeom>
        </p:spPr>
      </p:pic>
      <p:sp>
        <p:nvSpPr>
          <p:cNvPr id="7" name="TextBox 6">
            <a:extLst>
              <a:ext uri="{FF2B5EF4-FFF2-40B4-BE49-F238E27FC236}">
                <a16:creationId xmlns:a16="http://schemas.microsoft.com/office/drawing/2014/main" id="{AEB5CF1B-72CB-1802-E1E9-0C7DCFF85BC4}"/>
              </a:ext>
            </a:extLst>
          </p:cNvPr>
          <p:cNvSpPr txBox="1"/>
          <p:nvPr/>
        </p:nvSpPr>
        <p:spPr>
          <a:xfrm>
            <a:off x="949194" y="1463115"/>
            <a:ext cx="6109252" cy="2154564"/>
          </a:xfrm>
          <a:prstGeom prst="rect">
            <a:avLst/>
          </a:prstGeom>
          <a:noFill/>
        </p:spPr>
        <p:txBody>
          <a:bodyPr wrap="square">
            <a:spAutoFit/>
          </a:bodyPr>
          <a:lstStyle/>
          <a:p>
            <a:pPr>
              <a:lnSpc>
                <a:spcPct val="107000"/>
              </a:lnSpc>
            </a:pPr>
            <a:r>
              <a:rPr lang="en-US" sz="1800" dirty="0">
                <a:effectLst/>
                <a:latin typeface="Times New Roman" panose="02020603050405020304" pitchFamily="18" charset="0"/>
                <a:ea typeface="Aptos" panose="020B0004020202020204" pitchFamily="34" charset="0"/>
                <a:cs typeface="Arial" panose="020B0604020202020204" pitchFamily="34" charset="0"/>
              </a:rPr>
              <a:t>The </a:t>
            </a:r>
            <a:r>
              <a:rPr lang="en-US" sz="1800" dirty="0" err="1">
                <a:effectLst/>
                <a:latin typeface="Times New Roman" panose="02020603050405020304" pitchFamily="18" charset="0"/>
                <a:ea typeface="Aptos" panose="020B0004020202020204" pitchFamily="34" charset="0"/>
                <a:cs typeface="Arial" panose="020B0604020202020204" pitchFamily="34" charset="0"/>
              </a:rPr>
              <a:t>Decrementer</a:t>
            </a:r>
            <a:r>
              <a:rPr lang="en-US" sz="1800" dirty="0">
                <a:effectLst/>
                <a:latin typeface="Times New Roman" panose="02020603050405020304" pitchFamily="18"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Times New Roman" panose="02020603050405020304" pitchFamily="18"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And in that fashion the first dull adder is always 1 while the others will be choosing between the 0 and 1 values to choose between increment or decrement respectively.</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value of Cin in all cases will be zero.</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89721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12</a:t>
            </a:fld>
            <a:endParaRPr lang="en-US"/>
          </a:p>
        </p:txBody>
      </p:sp>
      <p:sp>
        <p:nvSpPr>
          <p:cNvPr id="6" name="TextBox 5">
            <a:extLst>
              <a:ext uri="{FF2B5EF4-FFF2-40B4-BE49-F238E27FC236}">
                <a16:creationId xmlns:a16="http://schemas.microsoft.com/office/drawing/2014/main" id="{D345D7CB-4FB2-8303-8EBB-4230474A1136}"/>
              </a:ext>
            </a:extLst>
          </p:cNvPr>
          <p:cNvSpPr txBox="1"/>
          <p:nvPr/>
        </p:nvSpPr>
        <p:spPr>
          <a:xfrm>
            <a:off x="838200" y="1448471"/>
            <a:ext cx="6109252" cy="3636380"/>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The Logic Unit</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in the Logic unit the operation that we need to process is one of the following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Times New Roman" panose="02020603050405020304" pitchFamily="18" charset="0"/>
                <a:ea typeface="Aptos" panose="020B0004020202020204" pitchFamily="34" charset="0"/>
                <a:cs typeface="Arial" panose="020B0604020202020204" pitchFamily="34" charset="0"/>
              </a:rPr>
              <a:t>NAND</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Times New Roman" panose="02020603050405020304" pitchFamily="18" charset="0"/>
                <a:ea typeface="Aptos" panose="020B0004020202020204" pitchFamily="34" charset="0"/>
                <a:cs typeface="Arial" panose="020B0604020202020204" pitchFamily="34" charset="0"/>
              </a:rPr>
              <a:t>XOR</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Times New Roman" panose="02020603050405020304" pitchFamily="18" charset="0"/>
                <a:ea typeface="Aptos" panose="020B0004020202020204" pitchFamily="34" charset="0"/>
                <a:cs typeface="Arial" panose="020B0604020202020204" pitchFamily="34" charset="0"/>
              </a:rPr>
              <a:t>Invert</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Times New Roman" panose="02020603050405020304" pitchFamily="18" charset="0"/>
                <a:ea typeface="Aptos" panose="020B0004020202020204" pitchFamily="34" charset="0"/>
                <a:cs typeface="Arial" panose="020B0604020202020204" pitchFamily="34" charset="0"/>
              </a:rPr>
              <a:t>NOR</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And this is deployed as shown below for each input bit of A and B we can decide to choose which operation to be output with the help of 4x1 MUX unit that decides which operation on the basis of the select signal that is inserted by the Opcode to choose which operation to appear on the output.</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60731F33-0357-B4E8-BF29-138F5D66B790}"/>
              </a:ext>
            </a:extLst>
          </p:cNvPr>
          <p:cNvPicPr>
            <a:picLocks noChangeAspect="1"/>
          </p:cNvPicPr>
          <p:nvPr/>
        </p:nvPicPr>
        <p:blipFill>
          <a:blip r:embed="rId2"/>
          <a:stretch>
            <a:fillRect/>
          </a:stretch>
        </p:blipFill>
        <p:spPr>
          <a:xfrm>
            <a:off x="6947452" y="1891236"/>
            <a:ext cx="4473986" cy="2359199"/>
          </a:xfrm>
          <a:prstGeom prst="rect">
            <a:avLst/>
          </a:prstGeom>
        </p:spPr>
      </p:pic>
    </p:spTree>
    <p:extLst>
      <p:ext uri="{BB962C8B-B14F-4D97-AF65-F5344CB8AC3E}">
        <p14:creationId xmlns:p14="http://schemas.microsoft.com/office/powerpoint/2010/main" val="32217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13</a:t>
            </a:fld>
            <a:endParaRPr lang="en-US"/>
          </a:p>
        </p:txBody>
      </p:sp>
      <p:sp>
        <p:nvSpPr>
          <p:cNvPr id="5" name="TextBox 4">
            <a:extLst>
              <a:ext uri="{FF2B5EF4-FFF2-40B4-BE49-F238E27FC236}">
                <a16:creationId xmlns:a16="http://schemas.microsoft.com/office/drawing/2014/main" id="{A886D61A-43D5-5C33-D6EB-8B8C8F45D522}"/>
              </a:ext>
            </a:extLst>
          </p:cNvPr>
          <p:cNvSpPr txBox="1"/>
          <p:nvPr/>
        </p:nvSpPr>
        <p:spPr>
          <a:xfrm>
            <a:off x="682486" y="1615914"/>
            <a:ext cx="6109252" cy="969111"/>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4x1 Mux is built on the Notion of two 2x1 Muxes on the first stage and then </a:t>
            </a:r>
            <a:r>
              <a:rPr lang="en-US" sz="1800" dirty="0" err="1">
                <a:effectLst/>
                <a:latin typeface="Times New Roman" panose="02020603050405020304" pitchFamily="18" charset="0"/>
                <a:ea typeface="Aptos" panose="020B0004020202020204" pitchFamily="34" charset="0"/>
                <a:cs typeface="Arial" panose="020B0604020202020204" pitchFamily="34" charset="0"/>
              </a:rPr>
              <a:t>brached</a:t>
            </a:r>
            <a:r>
              <a:rPr lang="en-US" sz="1800" dirty="0">
                <a:effectLst/>
                <a:latin typeface="Times New Roman" panose="02020603050405020304" pitchFamily="18" charset="0"/>
                <a:ea typeface="Aptos" panose="020B0004020202020204" pitchFamily="34" charset="0"/>
                <a:cs typeface="Arial" panose="020B0604020202020204" pitchFamily="34" charset="0"/>
              </a:rPr>
              <a:t> to a second phase MUX with a second signal select as below:</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A screenshot of a computer screen&#10;&#10;Description automatically generated">
            <a:extLst>
              <a:ext uri="{FF2B5EF4-FFF2-40B4-BE49-F238E27FC236}">
                <a16:creationId xmlns:a16="http://schemas.microsoft.com/office/drawing/2014/main" id="{4A3BBFE2-6089-E644-2A1E-594EEA156C13}"/>
              </a:ext>
            </a:extLst>
          </p:cNvPr>
          <p:cNvPicPr>
            <a:picLocks noChangeAspect="1"/>
          </p:cNvPicPr>
          <p:nvPr/>
        </p:nvPicPr>
        <p:blipFill>
          <a:blip r:embed="rId2"/>
          <a:stretch>
            <a:fillRect/>
          </a:stretch>
        </p:blipFill>
        <p:spPr>
          <a:xfrm>
            <a:off x="5267739" y="2686890"/>
            <a:ext cx="4896678" cy="3849333"/>
          </a:xfrm>
          <a:prstGeom prst="rect">
            <a:avLst/>
          </a:prstGeom>
        </p:spPr>
      </p:pic>
    </p:spTree>
    <p:extLst>
      <p:ext uri="{BB962C8B-B14F-4D97-AF65-F5344CB8AC3E}">
        <p14:creationId xmlns:p14="http://schemas.microsoft.com/office/powerpoint/2010/main" val="351786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14</a:t>
            </a:fld>
            <a:endParaRPr lang="en-US"/>
          </a:p>
        </p:txBody>
      </p:sp>
      <p:sp>
        <p:nvSpPr>
          <p:cNvPr id="6" name="TextBox 5">
            <a:extLst>
              <a:ext uri="{FF2B5EF4-FFF2-40B4-BE49-F238E27FC236}">
                <a16:creationId xmlns:a16="http://schemas.microsoft.com/office/drawing/2014/main" id="{911BF924-F452-2AD7-D359-3619598B054D}"/>
              </a:ext>
            </a:extLst>
          </p:cNvPr>
          <p:cNvSpPr txBox="1"/>
          <p:nvPr/>
        </p:nvSpPr>
        <p:spPr>
          <a:xfrm>
            <a:off x="1318591" y="1666515"/>
            <a:ext cx="6109252" cy="126547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basic building blocks of this unit is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800" dirty="0">
                <a:effectLst/>
                <a:latin typeface="Times New Roman" panose="02020603050405020304" pitchFamily="18" charset="0"/>
                <a:ea typeface="Aptos" panose="020B0004020202020204" pitchFamily="34" charset="0"/>
                <a:cs typeface="Arial" panose="020B0604020202020204" pitchFamily="34" charset="0"/>
              </a:rPr>
              <a:t>XOR:</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45720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descr="A screenshot of a computer game&#10;&#10;Description automatically generated">
            <a:extLst>
              <a:ext uri="{FF2B5EF4-FFF2-40B4-BE49-F238E27FC236}">
                <a16:creationId xmlns:a16="http://schemas.microsoft.com/office/drawing/2014/main" id="{7D74459E-C0F7-25BF-13B2-9E6DE92BFD20}"/>
              </a:ext>
            </a:extLst>
          </p:cNvPr>
          <p:cNvPicPr>
            <a:picLocks noChangeAspect="1"/>
          </p:cNvPicPr>
          <p:nvPr/>
        </p:nvPicPr>
        <p:blipFill>
          <a:blip r:embed="rId2"/>
          <a:stretch>
            <a:fillRect/>
          </a:stretch>
        </p:blipFill>
        <p:spPr>
          <a:xfrm>
            <a:off x="6314659" y="1666515"/>
            <a:ext cx="4493275" cy="4310215"/>
          </a:xfrm>
          <a:prstGeom prst="rect">
            <a:avLst/>
          </a:prstGeom>
        </p:spPr>
      </p:pic>
      <p:sp>
        <p:nvSpPr>
          <p:cNvPr id="10" name="TextBox 9">
            <a:extLst>
              <a:ext uri="{FF2B5EF4-FFF2-40B4-BE49-F238E27FC236}">
                <a16:creationId xmlns:a16="http://schemas.microsoft.com/office/drawing/2014/main" id="{3033D466-BCC5-5BEE-1874-F04BBEEA8B31}"/>
              </a:ext>
            </a:extLst>
          </p:cNvPr>
          <p:cNvSpPr txBox="1"/>
          <p:nvPr/>
        </p:nvSpPr>
        <p:spPr>
          <a:xfrm>
            <a:off x="1543878" y="2690336"/>
            <a:ext cx="4075044" cy="1477328"/>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rPr>
              <a:t>The circuit shown here realizes the XOR function of inputs A and B using just six transistors. The first stage of the circuit consists of a basic static inverter, which generates the inverse of input A. </a:t>
            </a:r>
            <a:endParaRPr lang="en-US" dirty="0"/>
          </a:p>
        </p:txBody>
      </p:sp>
    </p:spTree>
    <p:extLst>
      <p:ext uri="{BB962C8B-B14F-4D97-AF65-F5344CB8AC3E}">
        <p14:creationId xmlns:p14="http://schemas.microsoft.com/office/powerpoint/2010/main" val="2366161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15</a:t>
            </a:fld>
            <a:endParaRPr lang="en-US"/>
          </a:p>
        </p:txBody>
      </p:sp>
      <p:sp>
        <p:nvSpPr>
          <p:cNvPr id="5" name="TextBox 4">
            <a:extLst>
              <a:ext uri="{FF2B5EF4-FFF2-40B4-BE49-F238E27FC236}">
                <a16:creationId xmlns:a16="http://schemas.microsoft.com/office/drawing/2014/main" id="{9152CE32-9E10-B5C1-B076-6D4A8534AAE7}"/>
              </a:ext>
            </a:extLst>
          </p:cNvPr>
          <p:cNvSpPr txBox="1"/>
          <p:nvPr/>
        </p:nvSpPr>
        <p:spPr>
          <a:xfrm>
            <a:off x="974035" y="1399459"/>
            <a:ext cx="6109252" cy="2780248"/>
          </a:xfrm>
          <a:prstGeom prst="rect">
            <a:avLst/>
          </a:prstGeom>
          <a:noFill/>
        </p:spPr>
        <p:txBody>
          <a:bodyPr wrap="square">
            <a:spAutoFit/>
          </a:bodyPr>
          <a:lstStyle/>
          <a:p>
            <a:pPr marL="0" marR="0">
              <a:lnSpc>
                <a:spcPct val="107000"/>
              </a:lnSpc>
              <a:spcBef>
                <a:spcPts val="0"/>
              </a:spcBef>
              <a:spcAft>
                <a:spcPts val="0"/>
              </a:spcAft>
            </a:pPr>
            <a:r>
              <a:rPr lang="en-US" sz="2800" dirty="0">
                <a:effectLst/>
                <a:latin typeface="Times New Roman" panose="02020603050405020304" pitchFamily="18" charset="0"/>
                <a:ea typeface="Aptos" panose="020B0004020202020204" pitchFamily="34" charset="0"/>
                <a:cs typeface="Arial" panose="020B0604020202020204" pitchFamily="34" charset="0"/>
              </a:rPr>
              <a:t>The Shifter:</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2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Shifting and rotating data is required in several applications including arithmetic operations, variable-length</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coding, and bit-indexing. Consequently, barrel shifters, which are capable of shifting or rotating data in a single</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cycle, are commonly found in both digital signal processors and general-purpose processors</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A diagram of a computer scheme&#10;&#10;Description automatically generated with medium confidence">
            <a:extLst>
              <a:ext uri="{FF2B5EF4-FFF2-40B4-BE49-F238E27FC236}">
                <a16:creationId xmlns:a16="http://schemas.microsoft.com/office/drawing/2014/main" id="{79644D9E-3E85-0B8C-23D5-6D4528A15494}"/>
              </a:ext>
            </a:extLst>
          </p:cNvPr>
          <p:cNvPicPr>
            <a:picLocks noChangeAspect="1"/>
          </p:cNvPicPr>
          <p:nvPr/>
        </p:nvPicPr>
        <p:blipFill>
          <a:blip r:embed="rId2"/>
          <a:stretch>
            <a:fillRect/>
          </a:stretch>
        </p:blipFill>
        <p:spPr>
          <a:xfrm>
            <a:off x="5559286" y="4063538"/>
            <a:ext cx="5348403" cy="2509540"/>
          </a:xfrm>
          <a:prstGeom prst="rect">
            <a:avLst/>
          </a:prstGeom>
        </p:spPr>
      </p:pic>
    </p:spTree>
    <p:extLst>
      <p:ext uri="{BB962C8B-B14F-4D97-AF65-F5344CB8AC3E}">
        <p14:creationId xmlns:p14="http://schemas.microsoft.com/office/powerpoint/2010/main" val="3893532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16</a:t>
            </a:fld>
            <a:endParaRPr lang="en-US"/>
          </a:p>
        </p:txBody>
      </p:sp>
      <p:pic>
        <p:nvPicPr>
          <p:cNvPr id="3" name="Picture 2" descr="A computer screen shot of a computer scheme&#10;&#10;Description automatically generated">
            <a:extLst>
              <a:ext uri="{FF2B5EF4-FFF2-40B4-BE49-F238E27FC236}">
                <a16:creationId xmlns:a16="http://schemas.microsoft.com/office/drawing/2014/main" id="{FA5619C8-6058-E0CA-4F68-D0684B3B0BC2}"/>
              </a:ext>
            </a:extLst>
          </p:cNvPr>
          <p:cNvPicPr>
            <a:picLocks noChangeAspect="1"/>
          </p:cNvPicPr>
          <p:nvPr/>
        </p:nvPicPr>
        <p:blipFill>
          <a:blip r:embed="rId2"/>
          <a:stretch>
            <a:fillRect/>
          </a:stretch>
        </p:blipFill>
        <p:spPr>
          <a:xfrm>
            <a:off x="6990521" y="1542720"/>
            <a:ext cx="4008783" cy="4705680"/>
          </a:xfrm>
          <a:prstGeom prst="rect">
            <a:avLst/>
          </a:prstGeom>
        </p:spPr>
      </p:pic>
      <p:sp>
        <p:nvSpPr>
          <p:cNvPr id="8" name="TextBox 7">
            <a:extLst>
              <a:ext uri="{FF2B5EF4-FFF2-40B4-BE49-F238E27FC236}">
                <a16:creationId xmlns:a16="http://schemas.microsoft.com/office/drawing/2014/main" id="{B5C94580-D159-93D6-3B2D-FB7604280939}"/>
              </a:ext>
            </a:extLst>
          </p:cNvPr>
          <p:cNvSpPr txBox="1"/>
          <p:nvPr/>
        </p:nvSpPr>
        <p:spPr>
          <a:xfrm>
            <a:off x="881269" y="2333939"/>
            <a:ext cx="6109252" cy="672748"/>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By adding the data reversal decoding line in the start and the end of the array</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1AABAB0-9E25-B9EF-27DC-DA96241F5EA4}"/>
              </a:ext>
            </a:extLst>
          </p:cNvPr>
          <p:cNvSpPr txBox="1"/>
          <p:nvPr/>
        </p:nvSpPr>
        <p:spPr>
          <a:xfrm>
            <a:off x="1504121" y="4093836"/>
            <a:ext cx="6109252" cy="2154564"/>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Pass (no shift)</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Shift left 1.</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Shift left 2.</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Shift right 1.</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Shift right 2.</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Rotate right 1.</a:t>
            </a:r>
            <a:endParaRPr lang="en-US" sz="280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 Rotate left 1.</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74B96BC-1B25-397A-9E76-94F26540A7A9}"/>
              </a:ext>
            </a:extLst>
          </p:cNvPr>
          <p:cNvSpPr txBox="1"/>
          <p:nvPr/>
        </p:nvSpPr>
        <p:spPr>
          <a:xfrm>
            <a:off x="682486" y="3429000"/>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This design can perform the following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02880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17</a:t>
            </a:fld>
            <a:endParaRPr lang="en-US"/>
          </a:p>
        </p:txBody>
      </p:sp>
      <p:pic>
        <p:nvPicPr>
          <p:cNvPr id="5" name="Picture 4" descr="2-1-MUX-using-transmission-gate | Pass-Transistor-Logic ...">
            <a:extLst>
              <a:ext uri="{FF2B5EF4-FFF2-40B4-BE49-F238E27FC236}">
                <a16:creationId xmlns:a16="http://schemas.microsoft.com/office/drawing/2014/main" id="{D291E2C5-826B-0048-5493-E58DF9A03C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42774" y="1079545"/>
            <a:ext cx="2523507" cy="2219050"/>
          </a:xfrm>
          <a:prstGeom prst="rect">
            <a:avLst/>
          </a:prstGeom>
          <a:noFill/>
          <a:ln>
            <a:noFill/>
          </a:ln>
        </p:spPr>
      </p:pic>
      <p:pic>
        <p:nvPicPr>
          <p:cNvPr id="6" name="Picture 5" descr="A computer screen shot of a computer program&#10;&#10;Description automatically generated">
            <a:extLst>
              <a:ext uri="{FF2B5EF4-FFF2-40B4-BE49-F238E27FC236}">
                <a16:creationId xmlns:a16="http://schemas.microsoft.com/office/drawing/2014/main" id="{3C83CF4A-FA4C-4BFA-3922-8C9BFC4AB464}"/>
              </a:ext>
            </a:extLst>
          </p:cNvPr>
          <p:cNvPicPr>
            <a:picLocks noChangeAspect="1"/>
          </p:cNvPicPr>
          <p:nvPr/>
        </p:nvPicPr>
        <p:blipFill>
          <a:blip r:embed="rId3"/>
          <a:stretch>
            <a:fillRect/>
          </a:stretch>
        </p:blipFill>
        <p:spPr>
          <a:xfrm>
            <a:off x="7589260" y="3429000"/>
            <a:ext cx="2707677" cy="2846195"/>
          </a:xfrm>
          <a:prstGeom prst="rect">
            <a:avLst/>
          </a:prstGeom>
        </p:spPr>
      </p:pic>
      <p:sp>
        <p:nvSpPr>
          <p:cNvPr id="11" name="TextBox 10">
            <a:extLst>
              <a:ext uri="{FF2B5EF4-FFF2-40B4-BE49-F238E27FC236}">
                <a16:creationId xmlns:a16="http://schemas.microsoft.com/office/drawing/2014/main" id="{A8B5B088-A107-11A2-4124-2658B658A1A8}"/>
              </a:ext>
            </a:extLst>
          </p:cNvPr>
          <p:cNvSpPr txBox="1"/>
          <p:nvPr/>
        </p:nvSpPr>
        <p:spPr>
          <a:xfrm>
            <a:off x="838200" y="1704515"/>
            <a:ext cx="6109252" cy="969111"/>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building block of this design is the following:</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Aptos" panose="020B0004020202020204" pitchFamily="34" charset="0"/>
                <a:cs typeface="Arial" panose="020B0604020202020204" pitchFamily="34" charset="0"/>
              </a:rPr>
              <a:t>2x1 MUX</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59772D5-6F47-EA37-500A-B48FEC52A24A}"/>
              </a:ext>
            </a:extLst>
          </p:cNvPr>
          <p:cNvSpPr txBox="1"/>
          <p:nvPr/>
        </p:nvSpPr>
        <p:spPr>
          <a:xfrm>
            <a:off x="838200" y="3097649"/>
            <a:ext cx="6109252" cy="126547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When the control signal C is low then the upper transmission gate turns OFF and it will not allow A to pass through it, at the same time the lower transmission gate is 'ON' and it allows B to pass through it so the output = B.</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31401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18</a:t>
            </a:fld>
            <a:endParaRPr lang="en-US"/>
          </a:p>
        </p:txBody>
      </p:sp>
      <p:pic>
        <p:nvPicPr>
          <p:cNvPr id="9" name="Picture 8" descr="A computer screen shot of a circuit&#10;&#10;Description automatically generated">
            <a:extLst>
              <a:ext uri="{FF2B5EF4-FFF2-40B4-BE49-F238E27FC236}">
                <a16:creationId xmlns:a16="http://schemas.microsoft.com/office/drawing/2014/main" id="{E4524857-0046-F707-B70B-366123FCA042}"/>
              </a:ext>
            </a:extLst>
          </p:cNvPr>
          <p:cNvPicPr>
            <a:picLocks noChangeAspect="1"/>
          </p:cNvPicPr>
          <p:nvPr/>
        </p:nvPicPr>
        <p:blipFill>
          <a:blip r:embed="rId2"/>
          <a:stretch>
            <a:fillRect/>
          </a:stretch>
        </p:blipFill>
        <p:spPr>
          <a:xfrm>
            <a:off x="8222974" y="1468410"/>
            <a:ext cx="2743200" cy="2914015"/>
          </a:xfrm>
          <a:prstGeom prst="rect">
            <a:avLst/>
          </a:prstGeom>
        </p:spPr>
      </p:pic>
      <p:sp>
        <p:nvSpPr>
          <p:cNvPr id="12" name="TextBox 11">
            <a:extLst>
              <a:ext uri="{FF2B5EF4-FFF2-40B4-BE49-F238E27FC236}">
                <a16:creationId xmlns:a16="http://schemas.microsoft.com/office/drawing/2014/main" id="{515A450E-EE6C-7A00-75BF-9EE1A2440F7F}"/>
              </a:ext>
            </a:extLst>
          </p:cNvPr>
          <p:cNvSpPr txBox="1"/>
          <p:nvPr/>
        </p:nvSpPr>
        <p:spPr>
          <a:xfrm>
            <a:off x="1225826" y="1848135"/>
            <a:ext cx="6109252" cy="2154564"/>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control unit presented is designed to be a low-power which works only while an operation decoded; otherwise it will be off. It consists of a 2-4 bit decoder that decodes the OP code and the output values will be the enable signals of the tri-state buffers which control the operand transmission to the following blocks. There’s two outputs reserved for future to implement the Multiplier cell.</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13" name="Picture 12" descr="A screenshot of a computer screen&#10;&#10;Description automatically generated">
            <a:extLst>
              <a:ext uri="{FF2B5EF4-FFF2-40B4-BE49-F238E27FC236}">
                <a16:creationId xmlns:a16="http://schemas.microsoft.com/office/drawing/2014/main" id="{D18AF161-2FBA-56DD-3220-A4FC94CC7E83}"/>
              </a:ext>
            </a:extLst>
          </p:cNvPr>
          <p:cNvPicPr>
            <a:picLocks noChangeAspect="1"/>
          </p:cNvPicPr>
          <p:nvPr/>
        </p:nvPicPr>
        <p:blipFill>
          <a:blip r:embed="rId3"/>
          <a:stretch>
            <a:fillRect/>
          </a:stretch>
        </p:blipFill>
        <p:spPr>
          <a:xfrm>
            <a:off x="2981739" y="4485564"/>
            <a:ext cx="4870174" cy="2050659"/>
          </a:xfrm>
          <a:prstGeom prst="rect">
            <a:avLst/>
          </a:prstGeom>
        </p:spPr>
      </p:pic>
    </p:spTree>
    <p:extLst>
      <p:ext uri="{BB962C8B-B14F-4D97-AF65-F5344CB8AC3E}">
        <p14:creationId xmlns:p14="http://schemas.microsoft.com/office/powerpoint/2010/main" val="156866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19</a:t>
            </a:fld>
            <a:endParaRPr lang="en-US"/>
          </a:p>
        </p:txBody>
      </p:sp>
      <p:sp>
        <p:nvSpPr>
          <p:cNvPr id="5" name="TextBox 4">
            <a:extLst>
              <a:ext uri="{FF2B5EF4-FFF2-40B4-BE49-F238E27FC236}">
                <a16:creationId xmlns:a16="http://schemas.microsoft.com/office/drawing/2014/main" id="{A27DC10D-C985-C5F4-1C1D-6C7C7FE04CA4}"/>
              </a:ext>
            </a:extLst>
          </p:cNvPr>
          <p:cNvSpPr txBox="1"/>
          <p:nvPr/>
        </p:nvSpPr>
        <p:spPr>
          <a:xfrm>
            <a:off x="1000538" y="1594224"/>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An the whole ALU Unit schematic is as follows</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6" name="Picture 5" descr="A computer screen shot of a computer&#10;&#10;Description automatically generated">
            <a:extLst>
              <a:ext uri="{FF2B5EF4-FFF2-40B4-BE49-F238E27FC236}">
                <a16:creationId xmlns:a16="http://schemas.microsoft.com/office/drawing/2014/main" id="{356F1A93-9C0D-CCA5-40C2-E55C84A38C4D}"/>
              </a:ext>
            </a:extLst>
          </p:cNvPr>
          <p:cNvPicPr>
            <a:picLocks noChangeAspect="1"/>
          </p:cNvPicPr>
          <p:nvPr/>
        </p:nvPicPr>
        <p:blipFill>
          <a:blip r:embed="rId2"/>
          <a:stretch>
            <a:fillRect/>
          </a:stretch>
        </p:blipFill>
        <p:spPr>
          <a:xfrm>
            <a:off x="2769705" y="2110406"/>
            <a:ext cx="5605670" cy="3981064"/>
          </a:xfrm>
          <a:prstGeom prst="rect">
            <a:avLst/>
          </a:prstGeom>
        </p:spPr>
      </p:pic>
    </p:spTree>
    <p:extLst>
      <p:ext uri="{BB962C8B-B14F-4D97-AF65-F5344CB8AC3E}">
        <p14:creationId xmlns:p14="http://schemas.microsoft.com/office/powerpoint/2010/main" val="258308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Content</a:t>
            </a:r>
          </a:p>
        </p:txBody>
      </p:sp>
      <p:sp>
        <p:nvSpPr>
          <p:cNvPr id="13" name="Footer Placeholder 12">
            <a:extLst>
              <a:ext uri="{FF2B5EF4-FFF2-40B4-BE49-F238E27FC236}">
                <a16:creationId xmlns:a16="http://schemas.microsoft.com/office/drawing/2014/main" id="{7EBF8CF0-E291-2880-9CF9-04C7D4A9517C}"/>
              </a:ext>
            </a:extLst>
          </p:cNvPr>
          <p:cNvSpPr>
            <a:spLocks noGrp="1"/>
          </p:cNvSpPr>
          <p:nvPr>
            <p:ph type="ftr" sz="quarter" idx="3"/>
          </p:nvPr>
        </p:nvSpPr>
        <p:spPr>
          <a:xfrm rot="5400000">
            <a:off x="-1828800" y="1984248"/>
            <a:ext cx="4114800" cy="365125"/>
          </a:xfrm>
        </p:spPr>
        <p:txBody>
          <a:bodyPr>
            <a:normAutofit/>
          </a:bodyPr>
          <a:lstStyle/>
          <a:p>
            <a:pPr algn="l">
              <a:spcAft>
                <a:spcPts val="600"/>
              </a:spcAft>
            </a:pPr>
            <a:r>
              <a:rPr lang="en-US" sz="1100">
                <a:solidFill>
                  <a:srgbClr val="FFFFFF"/>
                </a:solidFill>
                <a:effectLst/>
                <a:latin typeface="Calibri" panose="020F0502020204030204" pitchFamily="34" charset="0"/>
                <a:ea typeface="Calibri" panose="020F0502020204030204" pitchFamily="34" charset="0"/>
                <a:cs typeface="Arial" panose="020B0604020202020204" pitchFamily="34" charset="0"/>
              </a:rPr>
              <a:t>CND copyright                                                                             </a:t>
            </a:r>
            <a:endParaRPr lang="en-US" sz="1100">
              <a:solidFill>
                <a:srgbClr val="FFFFFF"/>
              </a:solidFill>
            </a:endParaRPr>
          </a:p>
        </p:txBody>
      </p:sp>
      <p:sp>
        <p:nvSpPr>
          <p:cNvPr id="3" name="Content Placeholder 2">
            <a:extLst>
              <a:ext uri="{FF2B5EF4-FFF2-40B4-BE49-F238E27FC236}">
                <a16:creationId xmlns:a16="http://schemas.microsoft.com/office/drawing/2014/main" id="{AA3B2232-F080-B70A-B0F8-502C3A2383B3}"/>
              </a:ext>
            </a:extLst>
          </p:cNvPr>
          <p:cNvSpPr>
            <a:spLocks noGrp="1"/>
          </p:cNvSpPr>
          <p:nvPr>
            <p:ph idx="1"/>
          </p:nvPr>
        </p:nvSpPr>
        <p:spPr>
          <a:xfrm>
            <a:off x="4178711" y="324465"/>
            <a:ext cx="7351090" cy="6093987"/>
          </a:xfrm>
        </p:spPr>
        <p:txBody>
          <a:bodyPr anchor="ctr">
            <a:normAutofit/>
          </a:bodyPr>
          <a:lstStyle/>
          <a:p>
            <a:pPr algn="just" rtl="0" fontAlgn="base">
              <a:lnSpc>
                <a:spcPct val="150000"/>
              </a:lnSpc>
              <a:spcBef>
                <a:spcPts val="0"/>
              </a:spcBef>
              <a:spcAft>
                <a:spcPts val="0"/>
              </a:spcAft>
              <a:buFont typeface="Arial" panose="020B0604020202020204" pitchFamily="34" charset="0"/>
              <a:buChar char="•"/>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Overview on 4bit Microprocessor</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Building Blocks and Schematics</a:t>
            </a:r>
            <a:endPar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Layout Design </a:t>
            </a:r>
            <a:endPar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Design Validation</a:t>
            </a: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Back Annotation Simulation Results</a:t>
            </a:r>
            <a:endPar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endParaRPr lang="en-US" sz="1600" b="0" i="0" u="none" strike="noStrike" dirty="0">
              <a:solidFill>
                <a:srgbClr val="000000"/>
              </a:solidFill>
              <a:effectLst/>
              <a:latin typeface="Sorts Mill Goudy"/>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a:xfrm>
            <a:off x="11704320" y="6455664"/>
            <a:ext cx="448056" cy="365125"/>
          </a:xfrm>
        </p:spPr>
        <p:txBody>
          <a:bodyPr>
            <a:normAutofit/>
          </a:bodyPr>
          <a:lstStyle/>
          <a:p>
            <a:pPr>
              <a:spcAft>
                <a:spcPts val="600"/>
              </a:spcAft>
            </a:pPr>
            <a:fld id="{1C748C76-43C1-4F67-85D6-C323D5875664}"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sp>
        <p:nvSpPr>
          <p:cNvPr id="4" name="Rectangle 3">
            <a:extLst>
              <a:ext uri="{FF2B5EF4-FFF2-40B4-BE49-F238E27FC236}">
                <a16:creationId xmlns:a16="http://schemas.microsoft.com/office/drawing/2014/main" id="{B891EE8D-E724-EED8-1F4D-DB03B01F64AE}"/>
              </a:ext>
            </a:extLst>
          </p:cNvPr>
          <p:cNvSpPr/>
          <p:nvPr/>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6EB900-B09F-5C43-BD70-D351DEFE6B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745584" y="71743"/>
            <a:ext cx="425472" cy="476274"/>
          </a:xfrm>
          <a:prstGeom prst="rect">
            <a:avLst/>
          </a:prstGeom>
        </p:spPr>
      </p:pic>
      <p:pic>
        <p:nvPicPr>
          <p:cNvPr id="6" name="Picture 5">
            <a:extLst>
              <a:ext uri="{FF2B5EF4-FFF2-40B4-BE49-F238E27FC236}">
                <a16:creationId xmlns:a16="http://schemas.microsoft.com/office/drawing/2014/main" id="{FEBB73EF-32EC-6422-30CA-E5EF3B9AC105}"/>
              </a:ext>
            </a:extLst>
          </p:cNvPr>
          <p:cNvPicPr>
            <a:picLocks noChangeAspect="1"/>
          </p:cNvPicPr>
          <p:nvPr/>
        </p:nvPicPr>
        <p:blipFill rotWithShape="1">
          <a:blip r:embed="rId3"/>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5607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20</a:t>
            </a:fld>
            <a:endParaRPr lang="en-US"/>
          </a:p>
        </p:txBody>
      </p:sp>
      <p:sp>
        <p:nvSpPr>
          <p:cNvPr id="7" name="TextBox 6">
            <a:extLst>
              <a:ext uri="{FF2B5EF4-FFF2-40B4-BE49-F238E27FC236}">
                <a16:creationId xmlns:a16="http://schemas.microsoft.com/office/drawing/2014/main" id="{61B36492-8D56-499B-972A-FAF690522776}"/>
              </a:ext>
            </a:extLst>
          </p:cNvPr>
          <p:cNvSpPr txBox="1"/>
          <p:nvPr/>
        </p:nvSpPr>
        <p:spPr>
          <a:xfrm>
            <a:off x="838200" y="1197796"/>
            <a:ext cx="6109252" cy="1561838"/>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The two phase Generator: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This NOR-flipflop based circuit implements a </a:t>
            </a:r>
            <a:r>
              <a:rPr lang="en-US" sz="1800" b="1" dirty="0">
                <a:effectLst/>
                <a:latin typeface="Times New Roman" panose="02020603050405020304" pitchFamily="18" charset="0"/>
                <a:ea typeface="Aptos" panose="020B0004020202020204" pitchFamily="34" charset="0"/>
                <a:cs typeface="Arial" panose="020B0604020202020204" pitchFamily="34" charset="0"/>
              </a:rPr>
              <a:t>non-overlapping two-phase clock signal generator</a:t>
            </a:r>
            <a:r>
              <a:rPr lang="en-US" sz="1800" dirty="0">
                <a:effectLst/>
                <a:latin typeface="Times New Roman" panose="02020603050405020304" pitchFamily="18" charset="0"/>
                <a:ea typeface="Aptos" panose="020B0004020202020204" pitchFamily="34" charset="0"/>
                <a:cs typeface="Arial" panose="020B0604020202020204" pitchFamily="34" charset="0"/>
              </a:rPr>
              <a:t> and can be used to derive a two-phase clock signal from a single and possibly non-symmetrical clock signal</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4188B410-6A8D-E98A-8575-EE3A6F1CD0AE}"/>
              </a:ext>
            </a:extLst>
          </p:cNvPr>
          <p:cNvPicPr>
            <a:picLocks noChangeAspect="1"/>
          </p:cNvPicPr>
          <p:nvPr/>
        </p:nvPicPr>
        <p:blipFill>
          <a:blip r:embed="rId2"/>
          <a:stretch>
            <a:fillRect/>
          </a:stretch>
        </p:blipFill>
        <p:spPr>
          <a:xfrm>
            <a:off x="3892826" y="2966829"/>
            <a:ext cx="6637433" cy="1759227"/>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9FB6275A-1D42-6D2D-D372-DFF43612A171}"/>
              </a:ext>
            </a:extLst>
          </p:cNvPr>
          <p:cNvPicPr>
            <a:picLocks noChangeAspect="1"/>
          </p:cNvPicPr>
          <p:nvPr/>
        </p:nvPicPr>
        <p:blipFill>
          <a:blip r:embed="rId3"/>
          <a:stretch>
            <a:fillRect/>
          </a:stretch>
        </p:blipFill>
        <p:spPr>
          <a:xfrm>
            <a:off x="3532675" y="4870062"/>
            <a:ext cx="5126649" cy="1666161"/>
          </a:xfrm>
          <a:prstGeom prst="rect">
            <a:avLst/>
          </a:prstGeom>
        </p:spPr>
      </p:pic>
    </p:spTree>
    <p:extLst>
      <p:ext uri="{BB962C8B-B14F-4D97-AF65-F5344CB8AC3E}">
        <p14:creationId xmlns:p14="http://schemas.microsoft.com/office/powerpoint/2010/main" val="247502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21</a:t>
            </a:fld>
            <a:endParaRPr lang="en-US"/>
          </a:p>
        </p:txBody>
      </p:sp>
      <p:sp>
        <p:nvSpPr>
          <p:cNvPr id="7" name="TextBox 6">
            <a:extLst>
              <a:ext uri="{FF2B5EF4-FFF2-40B4-BE49-F238E27FC236}">
                <a16:creationId xmlns:a16="http://schemas.microsoft.com/office/drawing/2014/main" id="{700ADFE0-A794-2DC4-C7A9-D5918900DFB6}"/>
              </a:ext>
            </a:extLst>
          </p:cNvPr>
          <p:cNvSpPr txBox="1"/>
          <p:nvPr/>
        </p:nvSpPr>
        <p:spPr>
          <a:xfrm>
            <a:off x="1013791" y="1352084"/>
            <a:ext cx="6109252" cy="2450927"/>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The Latches:</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D latches are also known as transparent latches and are implemented using two inputs: D (Data) and a clock signal. The output of the latch follows the input at the D terminal as long as the clock signal is high. When the clock signal goes low, the output of the latch is stored and held until the next rising edge of the clock.</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descr="A screenshot of a computer screen&#10;&#10;Description automatically generated">
            <a:extLst>
              <a:ext uri="{FF2B5EF4-FFF2-40B4-BE49-F238E27FC236}">
                <a16:creationId xmlns:a16="http://schemas.microsoft.com/office/drawing/2014/main" id="{D9C22F07-9AEE-10A9-F868-D7CE0AE8B479}"/>
              </a:ext>
            </a:extLst>
          </p:cNvPr>
          <p:cNvPicPr>
            <a:picLocks noChangeAspect="1"/>
          </p:cNvPicPr>
          <p:nvPr/>
        </p:nvPicPr>
        <p:blipFill>
          <a:blip r:embed="rId2"/>
          <a:stretch>
            <a:fillRect/>
          </a:stretch>
        </p:blipFill>
        <p:spPr>
          <a:xfrm>
            <a:off x="4512366" y="4102313"/>
            <a:ext cx="5800542" cy="1705252"/>
          </a:xfrm>
          <a:prstGeom prst="rect">
            <a:avLst/>
          </a:prstGeom>
        </p:spPr>
      </p:pic>
    </p:spTree>
    <p:extLst>
      <p:ext uri="{BB962C8B-B14F-4D97-AF65-F5344CB8AC3E}">
        <p14:creationId xmlns:p14="http://schemas.microsoft.com/office/powerpoint/2010/main" val="2573959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Content</a:t>
            </a:r>
          </a:p>
        </p:txBody>
      </p:sp>
      <p:sp>
        <p:nvSpPr>
          <p:cNvPr id="13" name="Footer Placeholder 12">
            <a:extLst>
              <a:ext uri="{FF2B5EF4-FFF2-40B4-BE49-F238E27FC236}">
                <a16:creationId xmlns:a16="http://schemas.microsoft.com/office/drawing/2014/main" id="{7EBF8CF0-E291-2880-9CF9-04C7D4A9517C}"/>
              </a:ext>
            </a:extLst>
          </p:cNvPr>
          <p:cNvSpPr>
            <a:spLocks noGrp="1"/>
          </p:cNvSpPr>
          <p:nvPr>
            <p:ph type="ftr" sz="quarter" idx="3"/>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rPr>
              <a:t>CND copyright                                                                             </a:t>
            </a:r>
            <a:endPar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C748C76-43C1-4F67-85D6-C323D587566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891EE8D-E724-EED8-1F4D-DB03B01F64AE}"/>
              </a:ext>
            </a:extLst>
          </p:cNvPr>
          <p:cNvSpPr/>
          <p:nvPr/>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E6EB900-B09F-5C43-BD70-D351DEFE6B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745584" y="71743"/>
            <a:ext cx="425472" cy="476274"/>
          </a:xfrm>
          <a:prstGeom prst="rect">
            <a:avLst/>
          </a:prstGeom>
        </p:spPr>
      </p:pic>
      <p:pic>
        <p:nvPicPr>
          <p:cNvPr id="6" name="Picture 5">
            <a:extLst>
              <a:ext uri="{FF2B5EF4-FFF2-40B4-BE49-F238E27FC236}">
                <a16:creationId xmlns:a16="http://schemas.microsoft.com/office/drawing/2014/main" id="{FEBB73EF-32EC-6422-30CA-E5EF3B9AC105}"/>
              </a:ext>
            </a:extLst>
          </p:cNvPr>
          <p:cNvPicPr>
            <a:picLocks noChangeAspect="1"/>
          </p:cNvPicPr>
          <p:nvPr/>
        </p:nvPicPr>
        <p:blipFill rotWithShape="1">
          <a:blip r:embed="rId3"/>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5D0D98FE-9BFD-0F52-A213-9EB040BE5234}"/>
              </a:ext>
            </a:extLst>
          </p:cNvPr>
          <p:cNvSpPr txBox="1">
            <a:spLocks/>
          </p:cNvSpPr>
          <p:nvPr/>
        </p:nvSpPr>
        <p:spPr>
          <a:xfrm>
            <a:off x="4178711" y="324465"/>
            <a:ext cx="7351090" cy="6093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Overview on 4bit Microprocessor</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Building Blocks and Schematics</a:t>
            </a:r>
          </a:p>
          <a:p>
            <a:pPr algn="just" fontAlgn="base">
              <a:lnSpc>
                <a:spcPct val="150000"/>
              </a:lnSpc>
              <a:spcBef>
                <a:spcPts val="0"/>
              </a:spcBef>
            </a:pPr>
            <a:r>
              <a:rPr lang="en-US" dirty="0">
                <a:latin typeface="Times New Roman" panose="02020603050405020304" pitchFamily="18" charset="0"/>
                <a:cs typeface="Times New Roman" panose="02020603050405020304" pitchFamily="18" charset="0"/>
              </a:rPr>
              <a:t>Layout Design </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Design Validation</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Back Annotation Simulation Results</a:t>
            </a:r>
          </a:p>
          <a:p>
            <a:pPr algn="just" fontAlgn="base">
              <a:lnSpc>
                <a:spcPct val="150000"/>
              </a:lnSpc>
              <a:spcBef>
                <a:spcPts val="0"/>
              </a:spcBef>
            </a:pPr>
            <a:endParaRPr lang="en-US" sz="1600" dirty="0">
              <a:solidFill>
                <a:srgbClr val="000000"/>
              </a:solidFill>
              <a:latin typeface="Sorts Mill Goudy"/>
            </a:endParaRPr>
          </a:p>
        </p:txBody>
      </p:sp>
    </p:spTree>
    <p:extLst>
      <p:ext uri="{BB962C8B-B14F-4D97-AF65-F5344CB8AC3E}">
        <p14:creationId xmlns:p14="http://schemas.microsoft.com/office/powerpoint/2010/main" val="180866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sp>
        <p:nvSpPr>
          <p:cNvPr id="4" name="Slide Number Placeholder 3">
            <a:extLst>
              <a:ext uri="{FF2B5EF4-FFF2-40B4-BE49-F238E27FC236}">
                <a16:creationId xmlns:a16="http://schemas.microsoft.com/office/drawing/2014/main" id="{CDEB529D-6F5F-67E5-6349-F7FABD3AFC56}"/>
              </a:ext>
            </a:extLst>
          </p:cNvPr>
          <p:cNvSpPr>
            <a:spLocks noGrp="1"/>
          </p:cNvSpPr>
          <p:nvPr>
            <p:ph type="sldNum" sz="quarter" idx="12"/>
          </p:nvPr>
        </p:nvSpPr>
        <p:spPr/>
        <p:txBody>
          <a:bodyPr/>
          <a:lstStyle/>
          <a:p>
            <a:fld id="{1C748C76-43C1-4F67-85D6-C323D5875664}" type="slidenum">
              <a:rPr lang="en-US" smtClean="0"/>
              <a:t>23</a:t>
            </a:fld>
            <a:endParaRPr lang="en-US"/>
          </a:p>
        </p:txBody>
      </p:sp>
      <p:pic>
        <p:nvPicPr>
          <p:cNvPr id="11" name="Picture 10" descr="A computer screen shot of a computer screen&#10;&#10;Description automatically generated">
            <a:extLst>
              <a:ext uri="{FF2B5EF4-FFF2-40B4-BE49-F238E27FC236}">
                <a16:creationId xmlns:a16="http://schemas.microsoft.com/office/drawing/2014/main" id="{7F5BB38E-BD98-3F64-75E5-A96B65C20A4C}"/>
              </a:ext>
            </a:extLst>
          </p:cNvPr>
          <p:cNvPicPr>
            <a:picLocks noChangeAspect="1"/>
          </p:cNvPicPr>
          <p:nvPr/>
        </p:nvPicPr>
        <p:blipFill>
          <a:blip r:embed="rId2"/>
          <a:stretch>
            <a:fillRect/>
          </a:stretch>
        </p:blipFill>
        <p:spPr>
          <a:xfrm>
            <a:off x="1642455" y="2298548"/>
            <a:ext cx="2643980" cy="3744443"/>
          </a:xfrm>
          <a:prstGeom prst="rect">
            <a:avLst/>
          </a:prstGeom>
        </p:spPr>
      </p:pic>
      <p:pic>
        <p:nvPicPr>
          <p:cNvPr id="12" name="Picture 11" descr="A screenshot of a computer game&#10;&#10;Description automatically generated">
            <a:extLst>
              <a:ext uri="{FF2B5EF4-FFF2-40B4-BE49-F238E27FC236}">
                <a16:creationId xmlns:a16="http://schemas.microsoft.com/office/drawing/2014/main" id="{C9DB48D7-1CF4-BDF5-708B-1248BB0985A1}"/>
              </a:ext>
            </a:extLst>
          </p:cNvPr>
          <p:cNvPicPr>
            <a:picLocks noChangeAspect="1"/>
          </p:cNvPicPr>
          <p:nvPr/>
        </p:nvPicPr>
        <p:blipFill>
          <a:blip r:embed="rId3"/>
          <a:stretch>
            <a:fillRect/>
          </a:stretch>
        </p:blipFill>
        <p:spPr>
          <a:xfrm>
            <a:off x="5996779" y="2298547"/>
            <a:ext cx="3809829" cy="4107913"/>
          </a:xfrm>
          <a:prstGeom prst="rect">
            <a:avLst/>
          </a:prstGeom>
        </p:spPr>
      </p:pic>
      <p:sp>
        <p:nvSpPr>
          <p:cNvPr id="14" name="TextBox 13">
            <a:extLst>
              <a:ext uri="{FF2B5EF4-FFF2-40B4-BE49-F238E27FC236}">
                <a16:creationId xmlns:a16="http://schemas.microsoft.com/office/drawing/2014/main" id="{1888C361-E0C6-B1F6-092B-2AAD3DF5373F}"/>
              </a:ext>
            </a:extLst>
          </p:cNvPr>
          <p:cNvSpPr txBox="1"/>
          <p:nvPr/>
        </p:nvSpPr>
        <p:spPr>
          <a:xfrm>
            <a:off x="1792441" y="1686990"/>
            <a:ext cx="6109252" cy="376385"/>
          </a:xfrm>
          <a:prstGeom prst="rect">
            <a:avLst/>
          </a:prstGeom>
          <a:noFill/>
        </p:spPr>
        <p:txBody>
          <a:bodyPr wrap="square">
            <a:spAutoFit/>
          </a:bodyPr>
          <a:lstStyle/>
          <a:p>
            <a:pPr marL="342900" marR="0" lvl="0" indent="-342900" rtl="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Aptos" panose="020B0004020202020204" pitchFamily="34" charset="0"/>
                <a:cs typeface="Arial" panose="020B0604020202020204" pitchFamily="34" charset="0"/>
              </a:rPr>
              <a:t>The inverter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DF3FFF0-6709-B5FC-31DB-C4330DDE61DF}"/>
              </a:ext>
            </a:extLst>
          </p:cNvPr>
          <p:cNvSpPr txBox="1"/>
          <p:nvPr/>
        </p:nvSpPr>
        <p:spPr>
          <a:xfrm>
            <a:off x="7030278" y="1686990"/>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NAND:</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830660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sp>
        <p:nvSpPr>
          <p:cNvPr id="4" name="Slide Number Placeholder 3">
            <a:extLst>
              <a:ext uri="{FF2B5EF4-FFF2-40B4-BE49-F238E27FC236}">
                <a16:creationId xmlns:a16="http://schemas.microsoft.com/office/drawing/2014/main" id="{CDEB529D-6F5F-67E5-6349-F7FABD3AFC56}"/>
              </a:ext>
            </a:extLst>
          </p:cNvPr>
          <p:cNvSpPr>
            <a:spLocks noGrp="1"/>
          </p:cNvSpPr>
          <p:nvPr>
            <p:ph type="sldNum" sz="quarter" idx="12"/>
          </p:nvPr>
        </p:nvSpPr>
        <p:spPr/>
        <p:txBody>
          <a:bodyPr/>
          <a:lstStyle/>
          <a:p>
            <a:fld id="{1C748C76-43C1-4F67-85D6-C323D5875664}" type="slidenum">
              <a:rPr lang="en-US" smtClean="0"/>
              <a:t>24</a:t>
            </a:fld>
            <a:endParaRPr lang="en-US"/>
          </a:p>
        </p:txBody>
      </p:sp>
      <p:sp>
        <p:nvSpPr>
          <p:cNvPr id="6" name="TextBox 5">
            <a:extLst>
              <a:ext uri="{FF2B5EF4-FFF2-40B4-BE49-F238E27FC236}">
                <a16:creationId xmlns:a16="http://schemas.microsoft.com/office/drawing/2014/main" id="{C2561E02-214A-CFB4-3BF1-7F5501405C6B}"/>
              </a:ext>
            </a:extLst>
          </p:cNvPr>
          <p:cNvSpPr txBox="1"/>
          <p:nvPr/>
        </p:nvSpPr>
        <p:spPr>
          <a:xfrm>
            <a:off x="2007705" y="1633982"/>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NOR:</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A computer screen shot of a computer program&#10;&#10;Description automatically generated">
            <a:extLst>
              <a:ext uri="{FF2B5EF4-FFF2-40B4-BE49-F238E27FC236}">
                <a16:creationId xmlns:a16="http://schemas.microsoft.com/office/drawing/2014/main" id="{4A76281F-CB2F-F4AA-02C6-1A6EBA464E01}"/>
              </a:ext>
            </a:extLst>
          </p:cNvPr>
          <p:cNvPicPr>
            <a:picLocks noChangeAspect="1"/>
          </p:cNvPicPr>
          <p:nvPr/>
        </p:nvPicPr>
        <p:blipFill>
          <a:blip r:embed="rId2"/>
          <a:stretch>
            <a:fillRect/>
          </a:stretch>
        </p:blipFill>
        <p:spPr>
          <a:xfrm>
            <a:off x="1107929" y="2547731"/>
            <a:ext cx="4695766" cy="3594652"/>
          </a:xfrm>
          <a:prstGeom prst="rect">
            <a:avLst/>
          </a:prstGeom>
        </p:spPr>
      </p:pic>
      <p:pic>
        <p:nvPicPr>
          <p:cNvPr id="8" name="Picture 7" descr="A computer screen shot of a computer&#10;&#10;Description automatically generated">
            <a:extLst>
              <a:ext uri="{FF2B5EF4-FFF2-40B4-BE49-F238E27FC236}">
                <a16:creationId xmlns:a16="http://schemas.microsoft.com/office/drawing/2014/main" id="{441AB62A-A504-FAAE-747E-940E0DE5565B}"/>
              </a:ext>
            </a:extLst>
          </p:cNvPr>
          <p:cNvPicPr>
            <a:picLocks noChangeAspect="1"/>
          </p:cNvPicPr>
          <p:nvPr/>
        </p:nvPicPr>
        <p:blipFill>
          <a:blip r:embed="rId3"/>
          <a:stretch>
            <a:fillRect/>
          </a:stretch>
        </p:blipFill>
        <p:spPr>
          <a:xfrm>
            <a:off x="6626087" y="2494921"/>
            <a:ext cx="4118802" cy="3483820"/>
          </a:xfrm>
          <a:prstGeom prst="rect">
            <a:avLst/>
          </a:prstGeom>
        </p:spPr>
      </p:pic>
      <p:sp>
        <p:nvSpPr>
          <p:cNvPr id="10" name="TextBox 9">
            <a:extLst>
              <a:ext uri="{FF2B5EF4-FFF2-40B4-BE49-F238E27FC236}">
                <a16:creationId xmlns:a16="http://schemas.microsoft.com/office/drawing/2014/main" id="{CEE9DB02-A525-3229-816F-ACF9B9125003}"/>
              </a:ext>
            </a:extLst>
          </p:cNvPr>
          <p:cNvSpPr txBox="1"/>
          <p:nvPr/>
        </p:nvSpPr>
        <p:spPr>
          <a:xfrm>
            <a:off x="7454348" y="1688067"/>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AND:</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28057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3" name="Picture 2" descr="A computer screen shot of a computer program&#10;&#10;Description automatically generated">
            <a:extLst>
              <a:ext uri="{FF2B5EF4-FFF2-40B4-BE49-F238E27FC236}">
                <a16:creationId xmlns:a16="http://schemas.microsoft.com/office/drawing/2014/main" id="{F24CB9D4-48E5-9C1C-EC0A-BCA6F62C25FB}"/>
              </a:ext>
            </a:extLst>
          </p:cNvPr>
          <p:cNvPicPr>
            <a:picLocks noChangeAspect="1"/>
          </p:cNvPicPr>
          <p:nvPr/>
        </p:nvPicPr>
        <p:blipFill>
          <a:blip r:embed="rId2"/>
          <a:stretch>
            <a:fillRect/>
          </a:stretch>
        </p:blipFill>
        <p:spPr>
          <a:xfrm>
            <a:off x="1384851" y="2510445"/>
            <a:ext cx="4812371" cy="2525381"/>
          </a:xfrm>
          <a:prstGeom prst="rect">
            <a:avLst/>
          </a:prstGeom>
        </p:spPr>
      </p:pic>
      <p:sp>
        <p:nvSpPr>
          <p:cNvPr id="9" name="TextBox 8">
            <a:extLst>
              <a:ext uri="{FF2B5EF4-FFF2-40B4-BE49-F238E27FC236}">
                <a16:creationId xmlns:a16="http://schemas.microsoft.com/office/drawing/2014/main" id="{13AC1328-44F4-3A7F-D560-088F622C125C}"/>
              </a:ext>
            </a:extLst>
          </p:cNvPr>
          <p:cNvSpPr txBox="1"/>
          <p:nvPr/>
        </p:nvSpPr>
        <p:spPr>
          <a:xfrm>
            <a:off x="2266122" y="1834000"/>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XOR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Picture 10" descr="A computer screen shot of a computer program&#10;&#10;Description automatically generated">
            <a:extLst>
              <a:ext uri="{FF2B5EF4-FFF2-40B4-BE49-F238E27FC236}">
                <a16:creationId xmlns:a16="http://schemas.microsoft.com/office/drawing/2014/main" id="{33135A4F-3E1F-27CA-ED30-AA09571BEF34}"/>
              </a:ext>
            </a:extLst>
          </p:cNvPr>
          <p:cNvPicPr>
            <a:picLocks noChangeAspect="1"/>
          </p:cNvPicPr>
          <p:nvPr/>
        </p:nvPicPr>
        <p:blipFill>
          <a:blip r:embed="rId3"/>
          <a:stretch>
            <a:fillRect/>
          </a:stretch>
        </p:blipFill>
        <p:spPr>
          <a:xfrm>
            <a:off x="7136296" y="2206650"/>
            <a:ext cx="2743200" cy="2795270"/>
          </a:xfrm>
          <a:prstGeom prst="rect">
            <a:avLst/>
          </a:prstGeom>
        </p:spPr>
      </p:pic>
      <p:sp>
        <p:nvSpPr>
          <p:cNvPr id="13" name="TextBox 12">
            <a:extLst>
              <a:ext uri="{FF2B5EF4-FFF2-40B4-BE49-F238E27FC236}">
                <a16:creationId xmlns:a16="http://schemas.microsoft.com/office/drawing/2014/main" id="{3D838DBE-8447-6FA5-414A-F3E96D909177}"/>
              </a:ext>
            </a:extLst>
          </p:cNvPr>
          <p:cNvSpPr txBox="1"/>
          <p:nvPr/>
        </p:nvSpPr>
        <p:spPr>
          <a:xfrm>
            <a:off x="7606748" y="1643940"/>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MUX:</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68849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4" name="Picture 3" descr="A computer screen shot of a computer generated diagram&#10;&#10;Description automatically generated">
            <a:extLst>
              <a:ext uri="{FF2B5EF4-FFF2-40B4-BE49-F238E27FC236}">
                <a16:creationId xmlns:a16="http://schemas.microsoft.com/office/drawing/2014/main" id="{DA2A1B25-86E2-A69B-9602-CBBE710260C4}"/>
              </a:ext>
            </a:extLst>
          </p:cNvPr>
          <p:cNvPicPr>
            <a:picLocks noChangeAspect="1"/>
          </p:cNvPicPr>
          <p:nvPr/>
        </p:nvPicPr>
        <p:blipFill>
          <a:blip r:embed="rId2"/>
          <a:stretch>
            <a:fillRect/>
          </a:stretch>
        </p:blipFill>
        <p:spPr>
          <a:xfrm>
            <a:off x="1663147" y="2368618"/>
            <a:ext cx="3412435" cy="3495376"/>
          </a:xfrm>
          <a:prstGeom prst="rect">
            <a:avLst/>
          </a:prstGeom>
        </p:spPr>
      </p:pic>
      <p:sp>
        <p:nvSpPr>
          <p:cNvPr id="6" name="TextBox 5">
            <a:extLst>
              <a:ext uri="{FF2B5EF4-FFF2-40B4-BE49-F238E27FC236}">
                <a16:creationId xmlns:a16="http://schemas.microsoft.com/office/drawing/2014/main" id="{857997A3-63D0-1F3B-4E66-89CE8E110AE1}"/>
              </a:ext>
            </a:extLst>
          </p:cNvPr>
          <p:cNvSpPr txBox="1"/>
          <p:nvPr/>
        </p:nvSpPr>
        <p:spPr>
          <a:xfrm>
            <a:off x="1775791" y="1733372"/>
            <a:ext cx="6096000" cy="376385"/>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Aptos" panose="020B0004020202020204" pitchFamily="34" charset="0"/>
                <a:cs typeface="Arial" panose="020B0604020202020204" pitchFamily="34" charset="0"/>
              </a:rPr>
              <a:t>The 4x1 MUX:</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BC52A7D-BEFB-BBE0-47B5-DC2433825F51}"/>
              </a:ext>
            </a:extLst>
          </p:cNvPr>
          <p:cNvSpPr txBox="1"/>
          <p:nvPr/>
        </p:nvSpPr>
        <p:spPr>
          <a:xfrm>
            <a:off x="7368209" y="1674610"/>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2x4 Decoder:</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8CB67331-8BCE-8116-9FC3-3CA21611073D}"/>
              </a:ext>
            </a:extLst>
          </p:cNvPr>
          <p:cNvPicPr>
            <a:picLocks noChangeAspect="1"/>
          </p:cNvPicPr>
          <p:nvPr/>
        </p:nvPicPr>
        <p:blipFill>
          <a:blip r:embed="rId3"/>
          <a:stretch>
            <a:fillRect/>
          </a:stretch>
        </p:blipFill>
        <p:spPr>
          <a:xfrm>
            <a:off x="7116420" y="2168519"/>
            <a:ext cx="2743200" cy="4018280"/>
          </a:xfrm>
          <a:prstGeom prst="rect">
            <a:avLst/>
          </a:prstGeom>
        </p:spPr>
      </p:pic>
    </p:spTree>
    <p:extLst>
      <p:ext uri="{BB962C8B-B14F-4D97-AF65-F5344CB8AC3E}">
        <p14:creationId xmlns:p14="http://schemas.microsoft.com/office/powerpoint/2010/main" val="3023214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5" name="Picture 4" descr="A computer screen shot of a computer screen&#10;&#10;Description automatically generated">
            <a:extLst>
              <a:ext uri="{FF2B5EF4-FFF2-40B4-BE49-F238E27FC236}">
                <a16:creationId xmlns:a16="http://schemas.microsoft.com/office/drawing/2014/main" id="{5B61B5F4-4FE8-18D6-BEAD-E8575C59FF49}"/>
              </a:ext>
            </a:extLst>
          </p:cNvPr>
          <p:cNvPicPr>
            <a:picLocks noChangeAspect="1"/>
          </p:cNvPicPr>
          <p:nvPr/>
        </p:nvPicPr>
        <p:blipFill>
          <a:blip r:embed="rId2"/>
          <a:stretch>
            <a:fillRect/>
          </a:stretch>
        </p:blipFill>
        <p:spPr>
          <a:xfrm>
            <a:off x="1542843" y="1907070"/>
            <a:ext cx="2162175" cy="4210050"/>
          </a:xfrm>
          <a:prstGeom prst="rect">
            <a:avLst/>
          </a:prstGeom>
        </p:spPr>
      </p:pic>
      <p:sp>
        <p:nvSpPr>
          <p:cNvPr id="9" name="TextBox 8">
            <a:extLst>
              <a:ext uri="{FF2B5EF4-FFF2-40B4-BE49-F238E27FC236}">
                <a16:creationId xmlns:a16="http://schemas.microsoft.com/office/drawing/2014/main" id="{EFB39F86-B7BC-6549-A9CC-01311698F592}"/>
              </a:ext>
            </a:extLst>
          </p:cNvPr>
          <p:cNvSpPr txBox="1"/>
          <p:nvPr/>
        </p:nvSpPr>
        <p:spPr>
          <a:xfrm>
            <a:off x="1542843" y="1260643"/>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Tri state Buffer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Picture 10" descr="A computer generated image of a circuit board&#10;&#10;Description automatically generated">
            <a:extLst>
              <a:ext uri="{FF2B5EF4-FFF2-40B4-BE49-F238E27FC236}">
                <a16:creationId xmlns:a16="http://schemas.microsoft.com/office/drawing/2014/main" id="{7B3715EB-919D-8F80-4567-B3E67AE65CE7}"/>
              </a:ext>
            </a:extLst>
          </p:cNvPr>
          <p:cNvPicPr>
            <a:picLocks noChangeAspect="1"/>
          </p:cNvPicPr>
          <p:nvPr/>
        </p:nvPicPr>
        <p:blipFill>
          <a:blip r:embed="rId3"/>
          <a:stretch>
            <a:fillRect/>
          </a:stretch>
        </p:blipFill>
        <p:spPr>
          <a:xfrm>
            <a:off x="5097012" y="2776689"/>
            <a:ext cx="5142879" cy="2545249"/>
          </a:xfrm>
          <a:prstGeom prst="rect">
            <a:avLst/>
          </a:prstGeom>
        </p:spPr>
      </p:pic>
      <p:sp>
        <p:nvSpPr>
          <p:cNvPr id="13" name="TextBox 12">
            <a:extLst>
              <a:ext uri="{FF2B5EF4-FFF2-40B4-BE49-F238E27FC236}">
                <a16:creationId xmlns:a16="http://schemas.microsoft.com/office/drawing/2014/main" id="{81370D2A-0485-BDFB-1BE7-A8BC5CD64D28}"/>
              </a:ext>
            </a:extLst>
          </p:cNvPr>
          <p:cNvSpPr txBox="1"/>
          <p:nvPr/>
        </p:nvSpPr>
        <p:spPr>
          <a:xfrm>
            <a:off x="6732104" y="1395664"/>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One bit adder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52802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3" name="Picture 2" descr="A computer generated image of a grid&#10;&#10;Description automatically generated with medium confidence">
            <a:extLst>
              <a:ext uri="{FF2B5EF4-FFF2-40B4-BE49-F238E27FC236}">
                <a16:creationId xmlns:a16="http://schemas.microsoft.com/office/drawing/2014/main" id="{1196795D-1ABB-5AD0-F273-D73F267F75B1}"/>
              </a:ext>
            </a:extLst>
          </p:cNvPr>
          <p:cNvPicPr>
            <a:picLocks noChangeAspect="1"/>
          </p:cNvPicPr>
          <p:nvPr/>
        </p:nvPicPr>
        <p:blipFill>
          <a:blip r:embed="rId2"/>
          <a:stretch>
            <a:fillRect/>
          </a:stretch>
        </p:blipFill>
        <p:spPr>
          <a:xfrm>
            <a:off x="2000664" y="2041870"/>
            <a:ext cx="2571750" cy="3781425"/>
          </a:xfrm>
          <a:prstGeom prst="rect">
            <a:avLst/>
          </a:prstGeom>
        </p:spPr>
      </p:pic>
      <p:sp>
        <p:nvSpPr>
          <p:cNvPr id="6" name="TextBox 5">
            <a:extLst>
              <a:ext uri="{FF2B5EF4-FFF2-40B4-BE49-F238E27FC236}">
                <a16:creationId xmlns:a16="http://schemas.microsoft.com/office/drawing/2014/main" id="{2761CC19-4C01-D91C-1757-12D357F1FBAF}"/>
              </a:ext>
            </a:extLst>
          </p:cNvPr>
          <p:cNvSpPr txBox="1"/>
          <p:nvPr/>
        </p:nvSpPr>
        <p:spPr>
          <a:xfrm>
            <a:off x="2213112" y="1480270"/>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Adder Unit:</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A computer generated image of a building&#10;&#10;Description automatically generated">
            <a:extLst>
              <a:ext uri="{FF2B5EF4-FFF2-40B4-BE49-F238E27FC236}">
                <a16:creationId xmlns:a16="http://schemas.microsoft.com/office/drawing/2014/main" id="{E32C24B5-5812-4C6F-A206-B659769244E1}"/>
              </a:ext>
            </a:extLst>
          </p:cNvPr>
          <p:cNvPicPr>
            <a:picLocks noChangeAspect="1"/>
          </p:cNvPicPr>
          <p:nvPr/>
        </p:nvPicPr>
        <p:blipFill>
          <a:blip r:embed="rId3"/>
          <a:stretch>
            <a:fillRect/>
          </a:stretch>
        </p:blipFill>
        <p:spPr>
          <a:xfrm>
            <a:off x="6579704" y="2346325"/>
            <a:ext cx="2743200" cy="2165350"/>
          </a:xfrm>
          <a:prstGeom prst="rect">
            <a:avLst/>
          </a:prstGeom>
        </p:spPr>
      </p:pic>
      <p:sp>
        <p:nvSpPr>
          <p:cNvPr id="10" name="TextBox 9">
            <a:extLst>
              <a:ext uri="{FF2B5EF4-FFF2-40B4-BE49-F238E27FC236}">
                <a16:creationId xmlns:a16="http://schemas.microsoft.com/office/drawing/2014/main" id="{1659C031-BC20-29EC-C334-BB100AE605F8}"/>
              </a:ext>
            </a:extLst>
          </p:cNvPr>
          <p:cNvSpPr txBox="1"/>
          <p:nvPr/>
        </p:nvSpPr>
        <p:spPr>
          <a:xfrm>
            <a:off x="6579704" y="1525379"/>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Logic Operation Unit:</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273462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4" name="Picture 3" descr="A grid of green and blue lines&#10;&#10;Description automatically generated">
            <a:extLst>
              <a:ext uri="{FF2B5EF4-FFF2-40B4-BE49-F238E27FC236}">
                <a16:creationId xmlns:a16="http://schemas.microsoft.com/office/drawing/2014/main" id="{8D966015-754C-FB1A-ADDB-AB6A7E540025}"/>
              </a:ext>
            </a:extLst>
          </p:cNvPr>
          <p:cNvPicPr>
            <a:picLocks noChangeAspect="1"/>
          </p:cNvPicPr>
          <p:nvPr/>
        </p:nvPicPr>
        <p:blipFill>
          <a:blip r:embed="rId2"/>
          <a:stretch>
            <a:fillRect/>
          </a:stretch>
        </p:blipFill>
        <p:spPr>
          <a:xfrm rot="16200000">
            <a:off x="1954695" y="2063032"/>
            <a:ext cx="2743200" cy="3368040"/>
          </a:xfrm>
          <a:prstGeom prst="rect">
            <a:avLst/>
          </a:prstGeom>
        </p:spPr>
      </p:pic>
      <p:sp>
        <p:nvSpPr>
          <p:cNvPr id="8" name="TextBox 7">
            <a:extLst>
              <a:ext uri="{FF2B5EF4-FFF2-40B4-BE49-F238E27FC236}">
                <a16:creationId xmlns:a16="http://schemas.microsoft.com/office/drawing/2014/main" id="{657C3146-80B3-E812-0722-20D69F0AE1F7}"/>
              </a:ext>
            </a:extLst>
          </p:cNvPr>
          <p:cNvSpPr txBox="1"/>
          <p:nvPr/>
        </p:nvSpPr>
        <p:spPr>
          <a:xfrm>
            <a:off x="1962315" y="1720121"/>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barrel shifter:</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36EADE2-B5DD-037D-0042-7929761765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789" y="2816977"/>
            <a:ext cx="4509052" cy="1760827"/>
          </a:xfrm>
          <a:prstGeom prst="rect">
            <a:avLst/>
          </a:prstGeom>
          <a:noFill/>
          <a:ln>
            <a:noFill/>
          </a:ln>
        </p:spPr>
      </p:pic>
      <p:sp>
        <p:nvSpPr>
          <p:cNvPr id="12" name="TextBox 11">
            <a:extLst>
              <a:ext uri="{FF2B5EF4-FFF2-40B4-BE49-F238E27FC236}">
                <a16:creationId xmlns:a16="http://schemas.microsoft.com/office/drawing/2014/main" id="{CF8B7D6A-210B-DB96-A1F2-D7251D0C165C}"/>
              </a:ext>
            </a:extLst>
          </p:cNvPr>
          <p:cNvSpPr txBox="1"/>
          <p:nvPr/>
        </p:nvSpPr>
        <p:spPr>
          <a:xfrm>
            <a:off x="6771861" y="1908313"/>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MUX Selector:</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45325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p:txBody>
          <a:bodyPr>
            <a:normAutofit/>
          </a:bodyPr>
          <a:lstStyle/>
          <a:p>
            <a:r>
              <a:rPr lang="en-US" sz="4000"/>
              <a:t>Overview </a:t>
            </a:r>
            <a:r>
              <a:rPr lang="en-US" sz="4000" b="1">
                <a:latin typeface="Times New Roman" panose="02020603050405020304" pitchFamily="18" charset="0"/>
              </a:rPr>
              <a:t> </a:t>
            </a:r>
            <a:endParaRPr lang="en-US" sz="4000" b="1" dirty="0">
              <a:latin typeface="Times New Roman" panose="02020603050405020304" pitchFamily="18" charset="0"/>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p:txBody>
          <a:bodyPr/>
          <a:lstStyle/>
          <a:p>
            <a:fld id="{1C748C76-43C1-4F67-85D6-C323D5875664}" type="slidenum">
              <a:rPr lang="en-US" smtClean="0"/>
              <a:t>3</a:t>
            </a:fld>
            <a:endParaRPr lang="en-US"/>
          </a:p>
        </p:txBody>
      </p:sp>
      <p:sp>
        <p:nvSpPr>
          <p:cNvPr id="12" name="TextBox 11">
            <a:extLst>
              <a:ext uri="{FF2B5EF4-FFF2-40B4-BE49-F238E27FC236}">
                <a16:creationId xmlns:a16="http://schemas.microsoft.com/office/drawing/2014/main" id="{4CE11F85-1AB4-50FB-6C09-969928667F45}"/>
              </a:ext>
            </a:extLst>
          </p:cNvPr>
          <p:cNvSpPr txBox="1"/>
          <p:nvPr/>
        </p:nvSpPr>
        <p:spPr>
          <a:xfrm>
            <a:off x="630381" y="1240185"/>
            <a:ext cx="6109854" cy="2051780"/>
          </a:xfrm>
          <a:prstGeom prst="rect">
            <a:avLst/>
          </a:prstGeom>
          <a:noFill/>
        </p:spPr>
        <p:txBody>
          <a:bodyPr wrap="square">
            <a:spAutoFit/>
          </a:bodyPr>
          <a:lstStyle/>
          <a:p>
            <a:pPr marL="457200" marR="0">
              <a:lnSpc>
                <a:spcPct val="107000"/>
              </a:lnSpc>
              <a:spcBef>
                <a:spcPts val="0"/>
              </a:spcBef>
              <a:spcAft>
                <a:spcPts val="800"/>
              </a:spcAft>
            </a:pPr>
            <a:r>
              <a:rPr lang="en-US" sz="2400" dirty="0">
                <a:effectLst/>
                <a:latin typeface="Times New Roman" panose="02020603050405020304" pitchFamily="18" charset="0"/>
                <a:ea typeface="Aptos" panose="020B0004020202020204" pitchFamily="34" charset="0"/>
                <a:cs typeface="Arial" panose="020B0604020202020204" pitchFamily="34" charset="0"/>
              </a:rPr>
              <a:t>This project involves the schematic and layout design of a 4-bit microprocessor data path, including an ALU, a barrel shifter, and a register file using CMOS circuitry and Siemens VLSI design tools.</a:t>
            </a:r>
            <a:endParaRPr lang="en-US" sz="36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0DEE520-FCD8-2ADF-DD51-5DE03772D8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3140" y="3541747"/>
            <a:ext cx="5896013" cy="2355470"/>
          </a:xfrm>
          <a:prstGeom prst="rect">
            <a:avLst/>
          </a:prstGeom>
          <a:noFill/>
          <a:ln>
            <a:noFill/>
          </a:ln>
        </p:spPr>
      </p:pic>
    </p:spTree>
    <p:extLst>
      <p:ext uri="{BB962C8B-B14F-4D97-AF65-F5344CB8AC3E}">
        <p14:creationId xmlns:p14="http://schemas.microsoft.com/office/powerpoint/2010/main" val="2344230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sp>
        <p:nvSpPr>
          <p:cNvPr id="5" name="TextBox 4">
            <a:extLst>
              <a:ext uri="{FF2B5EF4-FFF2-40B4-BE49-F238E27FC236}">
                <a16:creationId xmlns:a16="http://schemas.microsoft.com/office/drawing/2014/main" id="{43458FA3-9ECE-3F60-7E7A-6A9BC443D0E9}"/>
              </a:ext>
            </a:extLst>
          </p:cNvPr>
          <p:cNvSpPr txBox="1"/>
          <p:nvPr/>
        </p:nvSpPr>
        <p:spPr>
          <a:xfrm>
            <a:off x="1417983" y="1209315"/>
            <a:ext cx="6096000" cy="126547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SRAM building Blocks layout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8t SRAM cell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6" name="Picture 5" descr="A computer screen shot of a computer&#10;&#10;Description automatically generated">
            <a:extLst>
              <a:ext uri="{FF2B5EF4-FFF2-40B4-BE49-F238E27FC236}">
                <a16:creationId xmlns:a16="http://schemas.microsoft.com/office/drawing/2014/main" id="{36CD1D32-6F29-E55B-3BE0-88E38C748907}"/>
              </a:ext>
            </a:extLst>
          </p:cNvPr>
          <p:cNvPicPr>
            <a:picLocks noChangeAspect="1"/>
          </p:cNvPicPr>
          <p:nvPr/>
        </p:nvPicPr>
        <p:blipFill>
          <a:blip r:embed="rId2"/>
          <a:stretch>
            <a:fillRect/>
          </a:stretch>
        </p:blipFill>
        <p:spPr>
          <a:xfrm>
            <a:off x="1060174" y="3142476"/>
            <a:ext cx="4888258" cy="2481470"/>
          </a:xfrm>
          <a:prstGeom prst="rect">
            <a:avLst/>
          </a:prstGeom>
        </p:spPr>
      </p:pic>
      <p:sp>
        <p:nvSpPr>
          <p:cNvPr id="10" name="TextBox 9">
            <a:extLst>
              <a:ext uri="{FF2B5EF4-FFF2-40B4-BE49-F238E27FC236}">
                <a16:creationId xmlns:a16="http://schemas.microsoft.com/office/drawing/2014/main" id="{AB931543-FE23-5A3B-F376-5F60FFF2E896}"/>
              </a:ext>
            </a:extLst>
          </p:cNvPr>
          <p:cNvSpPr txBox="1"/>
          <p:nvPr/>
        </p:nvSpPr>
        <p:spPr>
          <a:xfrm>
            <a:off x="7394713" y="2047107"/>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a:t>
            </a:r>
            <a:r>
              <a:rPr lang="en-US" sz="1800" dirty="0" err="1">
                <a:effectLst/>
                <a:latin typeface="Times New Roman" panose="02020603050405020304" pitchFamily="18" charset="0"/>
                <a:ea typeface="Aptos" panose="020B0004020202020204" pitchFamily="34" charset="0"/>
                <a:cs typeface="Arial" panose="020B0604020202020204" pitchFamily="34" charset="0"/>
              </a:rPr>
              <a:t>Precharge</a:t>
            </a:r>
            <a:r>
              <a:rPr lang="en-US" sz="1800" dirty="0">
                <a:effectLst/>
                <a:latin typeface="Times New Roman" panose="02020603050405020304" pitchFamily="18" charset="0"/>
                <a:ea typeface="Aptos" panose="020B0004020202020204" pitchFamily="34" charset="0"/>
                <a:cs typeface="Arial" panose="020B0604020202020204" pitchFamily="34" charset="0"/>
              </a:rPr>
              <a:t> unit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Picture 10" descr="A computer screen shot of a computer&#10;&#10;Description automatically generated">
            <a:extLst>
              <a:ext uri="{FF2B5EF4-FFF2-40B4-BE49-F238E27FC236}">
                <a16:creationId xmlns:a16="http://schemas.microsoft.com/office/drawing/2014/main" id="{F352826E-3E9B-191E-3268-0F3FBACECC5E}"/>
              </a:ext>
            </a:extLst>
          </p:cNvPr>
          <p:cNvPicPr>
            <a:picLocks noChangeAspect="1"/>
          </p:cNvPicPr>
          <p:nvPr/>
        </p:nvPicPr>
        <p:blipFill>
          <a:blip r:embed="rId3"/>
          <a:stretch>
            <a:fillRect/>
          </a:stretch>
        </p:blipFill>
        <p:spPr>
          <a:xfrm>
            <a:off x="6871251" y="2962688"/>
            <a:ext cx="4260575" cy="3136257"/>
          </a:xfrm>
          <a:prstGeom prst="rect">
            <a:avLst/>
          </a:prstGeom>
        </p:spPr>
      </p:pic>
    </p:spTree>
    <p:extLst>
      <p:ext uri="{BB962C8B-B14F-4D97-AF65-F5344CB8AC3E}">
        <p14:creationId xmlns:p14="http://schemas.microsoft.com/office/powerpoint/2010/main" val="49208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8CE-C584-C29D-76AF-F3E2DC700383}"/>
              </a:ext>
            </a:extLst>
          </p:cNvPr>
          <p:cNvSpPr>
            <a:spLocks noGrp="1"/>
          </p:cNvSpPr>
          <p:nvPr>
            <p:ph type="title"/>
          </p:nvPr>
        </p:nvSpPr>
        <p:spPr/>
        <p:txBody>
          <a:bodyPr>
            <a:normAutofit/>
          </a:bodyPr>
          <a:lstStyle/>
          <a:p>
            <a:r>
              <a:rPr lang="en-US" dirty="0"/>
              <a:t>Layout Design of the Cell</a:t>
            </a:r>
          </a:p>
        </p:txBody>
      </p:sp>
      <p:pic>
        <p:nvPicPr>
          <p:cNvPr id="3" name="Picture 2" descr="A computer screen shot of a computer game&#10;&#10;Description automatically generated">
            <a:extLst>
              <a:ext uri="{FF2B5EF4-FFF2-40B4-BE49-F238E27FC236}">
                <a16:creationId xmlns:a16="http://schemas.microsoft.com/office/drawing/2014/main" id="{DEFAE9AE-37E3-8624-B82F-1FF27DA7ED55}"/>
              </a:ext>
            </a:extLst>
          </p:cNvPr>
          <p:cNvPicPr>
            <a:picLocks noChangeAspect="1"/>
          </p:cNvPicPr>
          <p:nvPr/>
        </p:nvPicPr>
        <p:blipFill>
          <a:blip r:embed="rId2"/>
          <a:stretch>
            <a:fillRect/>
          </a:stretch>
        </p:blipFill>
        <p:spPr>
          <a:xfrm>
            <a:off x="1345096" y="2787525"/>
            <a:ext cx="4593694" cy="2725379"/>
          </a:xfrm>
          <a:prstGeom prst="rect">
            <a:avLst/>
          </a:prstGeom>
        </p:spPr>
      </p:pic>
      <p:sp>
        <p:nvSpPr>
          <p:cNvPr id="7" name="TextBox 6">
            <a:extLst>
              <a:ext uri="{FF2B5EF4-FFF2-40B4-BE49-F238E27FC236}">
                <a16:creationId xmlns:a16="http://schemas.microsoft.com/office/drawing/2014/main" id="{EDF441C5-84AB-6429-89A0-0AF91D2195E9}"/>
              </a:ext>
            </a:extLst>
          </p:cNvPr>
          <p:cNvSpPr txBox="1"/>
          <p:nvPr/>
        </p:nvSpPr>
        <p:spPr>
          <a:xfrm>
            <a:off x="2133600" y="2130938"/>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write driver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descr="A computer screen shot of a computer screen&#10;&#10;Description automatically generated">
            <a:extLst>
              <a:ext uri="{FF2B5EF4-FFF2-40B4-BE49-F238E27FC236}">
                <a16:creationId xmlns:a16="http://schemas.microsoft.com/office/drawing/2014/main" id="{68DD2AB1-4B56-87B6-F4B9-61CD0053AFCF}"/>
              </a:ext>
            </a:extLst>
          </p:cNvPr>
          <p:cNvPicPr>
            <a:picLocks noChangeAspect="1"/>
          </p:cNvPicPr>
          <p:nvPr/>
        </p:nvPicPr>
        <p:blipFill>
          <a:blip r:embed="rId3"/>
          <a:stretch>
            <a:fillRect/>
          </a:stretch>
        </p:blipFill>
        <p:spPr>
          <a:xfrm>
            <a:off x="6253212" y="2573240"/>
            <a:ext cx="5038506" cy="3946830"/>
          </a:xfrm>
          <a:prstGeom prst="rect">
            <a:avLst/>
          </a:prstGeom>
        </p:spPr>
      </p:pic>
      <p:sp>
        <p:nvSpPr>
          <p:cNvPr id="12" name="TextBox 11">
            <a:extLst>
              <a:ext uri="{FF2B5EF4-FFF2-40B4-BE49-F238E27FC236}">
                <a16:creationId xmlns:a16="http://schemas.microsoft.com/office/drawing/2014/main" id="{CC1AC4DB-5B48-30C5-22C6-BAA686B93AEC}"/>
              </a:ext>
            </a:extLst>
          </p:cNvPr>
          <p:cNvSpPr txBox="1"/>
          <p:nvPr/>
        </p:nvSpPr>
        <p:spPr>
          <a:xfrm>
            <a:off x="7010400" y="1876828"/>
            <a:ext cx="6096000"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whole SRAM ARRAY:</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12522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Content</a:t>
            </a:r>
          </a:p>
        </p:txBody>
      </p:sp>
      <p:sp>
        <p:nvSpPr>
          <p:cNvPr id="13" name="Footer Placeholder 12">
            <a:extLst>
              <a:ext uri="{FF2B5EF4-FFF2-40B4-BE49-F238E27FC236}">
                <a16:creationId xmlns:a16="http://schemas.microsoft.com/office/drawing/2014/main" id="{7EBF8CF0-E291-2880-9CF9-04C7D4A9517C}"/>
              </a:ext>
            </a:extLst>
          </p:cNvPr>
          <p:cNvSpPr>
            <a:spLocks noGrp="1"/>
          </p:cNvSpPr>
          <p:nvPr>
            <p:ph type="ftr" sz="quarter" idx="3"/>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rPr>
              <a:t>CND copyright                                                                             </a:t>
            </a:r>
            <a:endPar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C748C76-43C1-4F67-85D6-C323D587566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891EE8D-E724-EED8-1F4D-DB03B01F64AE}"/>
              </a:ext>
            </a:extLst>
          </p:cNvPr>
          <p:cNvSpPr/>
          <p:nvPr/>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E6EB900-B09F-5C43-BD70-D351DEFE6B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745584" y="71743"/>
            <a:ext cx="425472" cy="476274"/>
          </a:xfrm>
          <a:prstGeom prst="rect">
            <a:avLst/>
          </a:prstGeom>
        </p:spPr>
      </p:pic>
      <p:pic>
        <p:nvPicPr>
          <p:cNvPr id="6" name="Picture 5">
            <a:extLst>
              <a:ext uri="{FF2B5EF4-FFF2-40B4-BE49-F238E27FC236}">
                <a16:creationId xmlns:a16="http://schemas.microsoft.com/office/drawing/2014/main" id="{FEBB73EF-32EC-6422-30CA-E5EF3B9AC105}"/>
              </a:ext>
            </a:extLst>
          </p:cNvPr>
          <p:cNvPicPr>
            <a:picLocks noChangeAspect="1"/>
          </p:cNvPicPr>
          <p:nvPr/>
        </p:nvPicPr>
        <p:blipFill rotWithShape="1">
          <a:blip r:embed="rId3"/>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93204411-A9A5-E683-F4F6-5CBA37D378DC}"/>
              </a:ext>
            </a:extLst>
          </p:cNvPr>
          <p:cNvSpPr txBox="1">
            <a:spLocks/>
          </p:cNvSpPr>
          <p:nvPr/>
        </p:nvSpPr>
        <p:spPr>
          <a:xfrm>
            <a:off x="4178711" y="324465"/>
            <a:ext cx="7351090" cy="6093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Overview on 4bit Microprocessor</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Building Blocks and Schematics</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Layout Design </a:t>
            </a:r>
          </a:p>
          <a:p>
            <a:pPr algn="just" fontAlgn="base">
              <a:lnSpc>
                <a:spcPct val="150000"/>
              </a:lnSpc>
              <a:spcBef>
                <a:spcPts val="0"/>
              </a:spcBef>
            </a:pPr>
            <a:r>
              <a:rPr lang="en-US" dirty="0">
                <a:latin typeface="Times New Roman" panose="02020603050405020304" pitchFamily="18" charset="0"/>
                <a:cs typeface="Times New Roman" panose="02020603050405020304" pitchFamily="18" charset="0"/>
              </a:rPr>
              <a:t>Design Validation</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Back Annotation Simulation Results</a:t>
            </a:r>
          </a:p>
          <a:p>
            <a:pPr algn="just" fontAlgn="base">
              <a:lnSpc>
                <a:spcPct val="150000"/>
              </a:lnSpc>
              <a:spcBef>
                <a:spcPts val="0"/>
              </a:spcBef>
            </a:pPr>
            <a:endParaRPr lang="en-US" sz="1600" dirty="0">
              <a:solidFill>
                <a:srgbClr val="000000"/>
              </a:solidFill>
              <a:latin typeface="Sorts Mill Goudy"/>
            </a:endParaRPr>
          </a:p>
        </p:txBody>
      </p:sp>
    </p:spTree>
    <p:extLst>
      <p:ext uri="{BB962C8B-B14F-4D97-AF65-F5344CB8AC3E}">
        <p14:creationId xmlns:p14="http://schemas.microsoft.com/office/powerpoint/2010/main" val="4013245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05AC-1A30-CA0D-3CE5-F487356DAB03}"/>
              </a:ext>
            </a:extLst>
          </p:cNvPr>
          <p:cNvSpPr>
            <a:spLocks noGrp="1"/>
          </p:cNvSpPr>
          <p:nvPr>
            <p:ph type="title"/>
          </p:nvPr>
        </p:nvSpPr>
        <p:spPr/>
        <p:txBody>
          <a:bodyPr>
            <a:normAutofit/>
          </a:bodyPr>
          <a:lstStyle/>
          <a:p>
            <a:r>
              <a:rPr lang="en-US" dirty="0"/>
              <a:t>Design Validation</a:t>
            </a:r>
          </a:p>
        </p:txBody>
      </p:sp>
      <p:sp>
        <p:nvSpPr>
          <p:cNvPr id="4" name="Slide Number Placeholder 3">
            <a:extLst>
              <a:ext uri="{FF2B5EF4-FFF2-40B4-BE49-F238E27FC236}">
                <a16:creationId xmlns:a16="http://schemas.microsoft.com/office/drawing/2014/main" id="{DFC5A391-12D3-149E-1511-6D376A8EF47E}"/>
              </a:ext>
            </a:extLst>
          </p:cNvPr>
          <p:cNvSpPr>
            <a:spLocks noGrp="1"/>
          </p:cNvSpPr>
          <p:nvPr>
            <p:ph type="sldNum" sz="quarter" idx="12"/>
          </p:nvPr>
        </p:nvSpPr>
        <p:spPr/>
        <p:txBody>
          <a:bodyPr/>
          <a:lstStyle/>
          <a:p>
            <a:fld id="{1C748C76-43C1-4F67-85D6-C323D5875664}" type="slidenum">
              <a:rPr lang="en-US" smtClean="0"/>
              <a:t>33</a:t>
            </a:fld>
            <a:endParaRPr lang="en-US"/>
          </a:p>
        </p:txBody>
      </p:sp>
      <p:sp>
        <p:nvSpPr>
          <p:cNvPr id="8" name="TextBox 7">
            <a:extLst>
              <a:ext uri="{FF2B5EF4-FFF2-40B4-BE49-F238E27FC236}">
                <a16:creationId xmlns:a16="http://schemas.microsoft.com/office/drawing/2014/main" id="{1D371D57-F9F6-091A-9047-18BDB1075AE5}"/>
              </a:ext>
            </a:extLst>
          </p:cNvPr>
          <p:cNvSpPr txBox="1"/>
          <p:nvPr/>
        </p:nvSpPr>
        <p:spPr>
          <a:xfrm>
            <a:off x="1194535" y="4926656"/>
            <a:ext cx="3934691" cy="830997"/>
          </a:xfrm>
          <a:prstGeom prst="rect">
            <a:avLst/>
          </a:prstGeom>
          <a:noFill/>
        </p:spPr>
        <p:txBody>
          <a:bodyPr wrap="square" rtlCol="0">
            <a:spAutoFit/>
          </a:bodyPr>
          <a:lstStyle/>
          <a:p>
            <a:r>
              <a:rPr lang="en-US" sz="2400" dirty="0"/>
              <a:t>The Area Of the 4bit Microprocessor cell</a:t>
            </a:r>
          </a:p>
        </p:txBody>
      </p:sp>
      <p:sp>
        <p:nvSpPr>
          <p:cNvPr id="9" name="TextBox 8">
            <a:extLst>
              <a:ext uri="{FF2B5EF4-FFF2-40B4-BE49-F238E27FC236}">
                <a16:creationId xmlns:a16="http://schemas.microsoft.com/office/drawing/2014/main" id="{A6D3DD28-67BC-85FF-9DE5-FA88DDD01AAC}"/>
              </a:ext>
            </a:extLst>
          </p:cNvPr>
          <p:cNvSpPr txBox="1"/>
          <p:nvPr/>
        </p:nvSpPr>
        <p:spPr>
          <a:xfrm>
            <a:off x="7010400" y="4973782"/>
            <a:ext cx="2826327" cy="461665"/>
          </a:xfrm>
          <a:prstGeom prst="rect">
            <a:avLst/>
          </a:prstGeom>
          <a:noFill/>
        </p:spPr>
        <p:txBody>
          <a:bodyPr wrap="square" rtlCol="0">
            <a:spAutoFit/>
          </a:bodyPr>
          <a:lstStyle/>
          <a:p>
            <a:r>
              <a:rPr lang="en-US" sz="2400" dirty="0"/>
              <a:t>DRC Passed !</a:t>
            </a:r>
          </a:p>
        </p:txBody>
      </p:sp>
      <p:pic>
        <p:nvPicPr>
          <p:cNvPr id="5" name="Picture 4" descr="A screenshot of a computer error&#10;&#10;Description automatically generated">
            <a:extLst>
              <a:ext uri="{FF2B5EF4-FFF2-40B4-BE49-F238E27FC236}">
                <a16:creationId xmlns:a16="http://schemas.microsoft.com/office/drawing/2014/main" id="{F116BB18-1D4D-C3E9-8E42-25126AF9D3CD}"/>
              </a:ext>
            </a:extLst>
          </p:cNvPr>
          <p:cNvPicPr>
            <a:picLocks noChangeAspect="1"/>
          </p:cNvPicPr>
          <p:nvPr/>
        </p:nvPicPr>
        <p:blipFill rotWithShape="1">
          <a:blip r:embed="rId2">
            <a:extLst>
              <a:ext uri="{28A0092B-C50C-407E-A947-70E740481C1C}">
                <a14:useLocalDpi xmlns:a14="http://schemas.microsoft.com/office/drawing/2010/main" val="0"/>
              </a:ext>
            </a:extLst>
          </a:blip>
          <a:srcRect l="27742" t="4479" r="20004" b="-4479"/>
          <a:stretch/>
        </p:blipFill>
        <p:spPr>
          <a:xfrm>
            <a:off x="838200" y="1344756"/>
            <a:ext cx="4291026" cy="3581900"/>
          </a:xfrm>
          <a:prstGeom prst="rect">
            <a:avLst/>
          </a:prstGeom>
        </p:spPr>
      </p:pic>
      <p:pic>
        <p:nvPicPr>
          <p:cNvPr id="10" name="Picture 9">
            <a:extLst>
              <a:ext uri="{FF2B5EF4-FFF2-40B4-BE49-F238E27FC236}">
                <a16:creationId xmlns:a16="http://schemas.microsoft.com/office/drawing/2014/main" id="{166C1879-E44A-1647-E755-F3B8E94D2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3025" y="1703318"/>
            <a:ext cx="5500389" cy="3093969"/>
          </a:xfrm>
          <a:prstGeom prst="rect">
            <a:avLst/>
          </a:prstGeom>
          <a:noFill/>
          <a:ln>
            <a:noFill/>
          </a:ln>
        </p:spPr>
      </p:pic>
    </p:spTree>
    <p:extLst>
      <p:ext uri="{BB962C8B-B14F-4D97-AF65-F5344CB8AC3E}">
        <p14:creationId xmlns:p14="http://schemas.microsoft.com/office/powerpoint/2010/main" val="482021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E76D-4EF1-2C82-9770-C5F5A8AF90E2}"/>
              </a:ext>
            </a:extLst>
          </p:cNvPr>
          <p:cNvSpPr>
            <a:spLocks noGrp="1"/>
          </p:cNvSpPr>
          <p:nvPr>
            <p:ph type="title"/>
          </p:nvPr>
        </p:nvSpPr>
        <p:spPr/>
        <p:txBody>
          <a:bodyPr>
            <a:normAutofit/>
          </a:bodyPr>
          <a:lstStyle/>
          <a:p>
            <a:r>
              <a:rPr lang="en-US" dirty="0"/>
              <a:t>Design Validation</a:t>
            </a:r>
          </a:p>
        </p:txBody>
      </p:sp>
      <p:sp>
        <p:nvSpPr>
          <p:cNvPr id="4" name="Slide Number Placeholder 3">
            <a:extLst>
              <a:ext uri="{FF2B5EF4-FFF2-40B4-BE49-F238E27FC236}">
                <a16:creationId xmlns:a16="http://schemas.microsoft.com/office/drawing/2014/main" id="{4F5CCDC3-2CBB-C321-2508-50EFEB80D0E8}"/>
              </a:ext>
            </a:extLst>
          </p:cNvPr>
          <p:cNvSpPr>
            <a:spLocks noGrp="1"/>
          </p:cNvSpPr>
          <p:nvPr>
            <p:ph type="sldNum" sz="quarter" idx="12"/>
          </p:nvPr>
        </p:nvSpPr>
        <p:spPr/>
        <p:txBody>
          <a:bodyPr/>
          <a:lstStyle/>
          <a:p>
            <a:fld id="{1C748C76-43C1-4F67-85D6-C323D5875664}" type="slidenum">
              <a:rPr lang="en-US" smtClean="0"/>
              <a:t>34</a:t>
            </a:fld>
            <a:endParaRPr lang="en-US"/>
          </a:p>
        </p:txBody>
      </p:sp>
      <p:sp>
        <p:nvSpPr>
          <p:cNvPr id="7" name="TextBox 6">
            <a:extLst>
              <a:ext uri="{FF2B5EF4-FFF2-40B4-BE49-F238E27FC236}">
                <a16:creationId xmlns:a16="http://schemas.microsoft.com/office/drawing/2014/main" id="{CAB6EC2A-DD7C-B24A-4B95-D692C9619821}"/>
              </a:ext>
            </a:extLst>
          </p:cNvPr>
          <p:cNvSpPr txBox="1"/>
          <p:nvPr/>
        </p:nvSpPr>
        <p:spPr>
          <a:xfrm>
            <a:off x="7994073" y="3537531"/>
            <a:ext cx="2840182" cy="461665"/>
          </a:xfrm>
          <a:prstGeom prst="rect">
            <a:avLst/>
          </a:prstGeom>
          <a:noFill/>
        </p:spPr>
        <p:txBody>
          <a:bodyPr wrap="square" rtlCol="0">
            <a:spAutoFit/>
          </a:bodyPr>
          <a:lstStyle/>
          <a:p>
            <a:r>
              <a:rPr lang="en-US" sz="2400" dirty="0"/>
              <a:t>LVS Passed !</a:t>
            </a:r>
          </a:p>
        </p:txBody>
      </p:sp>
      <p:pic>
        <p:nvPicPr>
          <p:cNvPr id="3" name="Picture 2">
            <a:extLst>
              <a:ext uri="{FF2B5EF4-FFF2-40B4-BE49-F238E27FC236}">
                <a16:creationId xmlns:a16="http://schemas.microsoft.com/office/drawing/2014/main" id="{D39A89EB-7635-5A36-F912-DB25696919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897" y="1702133"/>
            <a:ext cx="6916061" cy="3890284"/>
          </a:xfrm>
          <a:prstGeom prst="rect">
            <a:avLst/>
          </a:prstGeom>
          <a:noFill/>
          <a:ln>
            <a:noFill/>
          </a:ln>
        </p:spPr>
      </p:pic>
    </p:spTree>
    <p:extLst>
      <p:ext uri="{BB962C8B-B14F-4D97-AF65-F5344CB8AC3E}">
        <p14:creationId xmlns:p14="http://schemas.microsoft.com/office/powerpoint/2010/main" val="274920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E76D-4EF1-2C82-9770-C5F5A8AF90E2}"/>
              </a:ext>
            </a:extLst>
          </p:cNvPr>
          <p:cNvSpPr>
            <a:spLocks noGrp="1"/>
          </p:cNvSpPr>
          <p:nvPr>
            <p:ph type="title"/>
          </p:nvPr>
        </p:nvSpPr>
        <p:spPr/>
        <p:txBody>
          <a:bodyPr>
            <a:normAutofit/>
          </a:bodyPr>
          <a:lstStyle/>
          <a:p>
            <a:r>
              <a:rPr lang="en-US" dirty="0"/>
              <a:t>Design Validation</a:t>
            </a:r>
          </a:p>
        </p:txBody>
      </p:sp>
      <p:sp>
        <p:nvSpPr>
          <p:cNvPr id="4" name="Slide Number Placeholder 3">
            <a:extLst>
              <a:ext uri="{FF2B5EF4-FFF2-40B4-BE49-F238E27FC236}">
                <a16:creationId xmlns:a16="http://schemas.microsoft.com/office/drawing/2014/main" id="{4F5CCDC3-2CBB-C321-2508-50EFEB80D0E8}"/>
              </a:ext>
            </a:extLst>
          </p:cNvPr>
          <p:cNvSpPr>
            <a:spLocks noGrp="1"/>
          </p:cNvSpPr>
          <p:nvPr>
            <p:ph type="sldNum" sz="quarter" idx="12"/>
          </p:nvPr>
        </p:nvSpPr>
        <p:spPr/>
        <p:txBody>
          <a:bodyPr/>
          <a:lstStyle/>
          <a:p>
            <a:fld id="{1C748C76-43C1-4F67-85D6-C323D5875664}" type="slidenum">
              <a:rPr lang="en-US" smtClean="0"/>
              <a:t>35</a:t>
            </a:fld>
            <a:endParaRPr lang="en-US"/>
          </a:p>
        </p:txBody>
      </p:sp>
      <p:sp>
        <p:nvSpPr>
          <p:cNvPr id="7" name="TextBox 6">
            <a:extLst>
              <a:ext uri="{FF2B5EF4-FFF2-40B4-BE49-F238E27FC236}">
                <a16:creationId xmlns:a16="http://schemas.microsoft.com/office/drawing/2014/main" id="{CAB6EC2A-DD7C-B24A-4B95-D692C9619821}"/>
              </a:ext>
            </a:extLst>
          </p:cNvPr>
          <p:cNvSpPr txBox="1"/>
          <p:nvPr/>
        </p:nvSpPr>
        <p:spPr>
          <a:xfrm>
            <a:off x="8711191" y="3429000"/>
            <a:ext cx="2840182" cy="461665"/>
          </a:xfrm>
          <a:prstGeom prst="rect">
            <a:avLst/>
          </a:prstGeom>
          <a:noFill/>
        </p:spPr>
        <p:txBody>
          <a:bodyPr wrap="square" rtlCol="0">
            <a:spAutoFit/>
          </a:bodyPr>
          <a:lstStyle/>
          <a:p>
            <a:r>
              <a:rPr lang="en-US" sz="2400" dirty="0"/>
              <a:t>PEX Passed !</a:t>
            </a:r>
          </a:p>
        </p:txBody>
      </p:sp>
      <p:pic>
        <p:nvPicPr>
          <p:cNvPr id="5" name="Picture 4">
            <a:extLst>
              <a:ext uri="{FF2B5EF4-FFF2-40B4-BE49-F238E27FC236}">
                <a16:creationId xmlns:a16="http://schemas.microsoft.com/office/drawing/2014/main" id="{5C50EDD6-3ECC-9A9E-F578-8CC6F6D5A5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782" y="1779931"/>
            <a:ext cx="6589275" cy="3706467"/>
          </a:xfrm>
          <a:prstGeom prst="rect">
            <a:avLst/>
          </a:prstGeom>
          <a:noFill/>
          <a:ln>
            <a:noFill/>
          </a:ln>
        </p:spPr>
      </p:pic>
    </p:spTree>
    <p:extLst>
      <p:ext uri="{BB962C8B-B14F-4D97-AF65-F5344CB8AC3E}">
        <p14:creationId xmlns:p14="http://schemas.microsoft.com/office/powerpoint/2010/main" val="642258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Content</a:t>
            </a:r>
          </a:p>
        </p:txBody>
      </p:sp>
      <p:sp>
        <p:nvSpPr>
          <p:cNvPr id="13" name="Footer Placeholder 12">
            <a:extLst>
              <a:ext uri="{FF2B5EF4-FFF2-40B4-BE49-F238E27FC236}">
                <a16:creationId xmlns:a16="http://schemas.microsoft.com/office/drawing/2014/main" id="{7EBF8CF0-E291-2880-9CF9-04C7D4A9517C}"/>
              </a:ext>
            </a:extLst>
          </p:cNvPr>
          <p:cNvSpPr>
            <a:spLocks noGrp="1"/>
          </p:cNvSpPr>
          <p:nvPr>
            <p:ph type="ftr" sz="quarter" idx="3"/>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rPr>
              <a:t>CND copyright                                                                             </a:t>
            </a:r>
            <a:endPar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C748C76-43C1-4F67-85D6-C323D587566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891EE8D-E724-EED8-1F4D-DB03B01F64AE}"/>
              </a:ext>
            </a:extLst>
          </p:cNvPr>
          <p:cNvSpPr/>
          <p:nvPr/>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E6EB900-B09F-5C43-BD70-D351DEFE6B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745584" y="71743"/>
            <a:ext cx="425472" cy="476274"/>
          </a:xfrm>
          <a:prstGeom prst="rect">
            <a:avLst/>
          </a:prstGeom>
        </p:spPr>
      </p:pic>
      <p:pic>
        <p:nvPicPr>
          <p:cNvPr id="6" name="Picture 5">
            <a:extLst>
              <a:ext uri="{FF2B5EF4-FFF2-40B4-BE49-F238E27FC236}">
                <a16:creationId xmlns:a16="http://schemas.microsoft.com/office/drawing/2014/main" id="{FEBB73EF-32EC-6422-30CA-E5EF3B9AC105}"/>
              </a:ext>
            </a:extLst>
          </p:cNvPr>
          <p:cNvPicPr>
            <a:picLocks noChangeAspect="1"/>
          </p:cNvPicPr>
          <p:nvPr/>
        </p:nvPicPr>
        <p:blipFill rotWithShape="1">
          <a:blip r:embed="rId3"/>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B29E21EA-74FE-880A-FE13-C48D3446CF0B}"/>
              </a:ext>
            </a:extLst>
          </p:cNvPr>
          <p:cNvSpPr txBox="1">
            <a:spLocks/>
          </p:cNvSpPr>
          <p:nvPr/>
        </p:nvSpPr>
        <p:spPr>
          <a:xfrm>
            <a:off x="4178711" y="324465"/>
            <a:ext cx="7351090" cy="6093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Overview on 4bit Microprocessor</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Building Blocks and Schematics</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Layout Design </a:t>
            </a:r>
          </a:p>
          <a:p>
            <a:pPr algn="just" fontAlgn="base">
              <a:lnSpc>
                <a:spcPct val="150000"/>
              </a:lnSpc>
              <a:spcBef>
                <a:spcPts val="0"/>
              </a:spcBef>
            </a:pPr>
            <a:r>
              <a:rPr lang="en-US" dirty="0">
                <a:solidFill>
                  <a:schemeClr val="bg1">
                    <a:lumMod val="75000"/>
                  </a:schemeClr>
                </a:solidFill>
                <a:latin typeface="Times New Roman" panose="02020603050405020304" pitchFamily="18" charset="0"/>
                <a:cs typeface="Times New Roman" panose="02020603050405020304" pitchFamily="18" charset="0"/>
              </a:rPr>
              <a:t>Design Validation</a:t>
            </a:r>
          </a:p>
          <a:p>
            <a:pPr algn="just" fontAlgn="base">
              <a:lnSpc>
                <a:spcPct val="150000"/>
              </a:lnSpc>
              <a:spcBef>
                <a:spcPts val="0"/>
              </a:spcBef>
            </a:pPr>
            <a:r>
              <a:rPr lang="en-US" dirty="0">
                <a:latin typeface="Times New Roman" panose="02020603050405020304" pitchFamily="18" charset="0"/>
                <a:cs typeface="Times New Roman" panose="02020603050405020304" pitchFamily="18" charset="0"/>
              </a:rPr>
              <a:t>Back Annotation Simulation Results</a:t>
            </a:r>
          </a:p>
          <a:p>
            <a:pPr algn="just" fontAlgn="base">
              <a:lnSpc>
                <a:spcPct val="150000"/>
              </a:lnSpc>
              <a:spcBef>
                <a:spcPts val="0"/>
              </a:spcBef>
            </a:pPr>
            <a:endParaRPr lang="en-US" sz="1600" dirty="0">
              <a:solidFill>
                <a:srgbClr val="000000"/>
              </a:solidFill>
              <a:latin typeface="Sorts Mill Goudy"/>
            </a:endParaRPr>
          </a:p>
        </p:txBody>
      </p:sp>
    </p:spTree>
    <p:extLst>
      <p:ext uri="{BB962C8B-B14F-4D97-AF65-F5344CB8AC3E}">
        <p14:creationId xmlns:p14="http://schemas.microsoft.com/office/powerpoint/2010/main" val="130441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72A9-485B-91FA-AC82-6B8F0C430D32}"/>
              </a:ext>
            </a:extLst>
          </p:cNvPr>
          <p:cNvSpPr>
            <a:spLocks noGrp="1"/>
          </p:cNvSpPr>
          <p:nvPr>
            <p:ph type="title"/>
          </p:nvPr>
        </p:nvSpPr>
        <p:spPr/>
        <p:txBody>
          <a:bodyPr>
            <a:normAutofit/>
          </a:bodyPr>
          <a:lstStyle/>
          <a:p>
            <a:r>
              <a:rPr lang="en-US" dirty="0"/>
              <a:t>Back Annotation Simulation Results</a:t>
            </a:r>
          </a:p>
        </p:txBody>
      </p:sp>
      <p:sp>
        <p:nvSpPr>
          <p:cNvPr id="4" name="Slide Number Placeholder 3">
            <a:extLst>
              <a:ext uri="{FF2B5EF4-FFF2-40B4-BE49-F238E27FC236}">
                <a16:creationId xmlns:a16="http://schemas.microsoft.com/office/drawing/2014/main" id="{48EE28DA-53CA-869E-5765-1AA22EA3407F}"/>
              </a:ext>
            </a:extLst>
          </p:cNvPr>
          <p:cNvSpPr>
            <a:spLocks noGrp="1"/>
          </p:cNvSpPr>
          <p:nvPr>
            <p:ph type="sldNum" sz="quarter" idx="12"/>
          </p:nvPr>
        </p:nvSpPr>
        <p:spPr/>
        <p:txBody>
          <a:bodyPr/>
          <a:lstStyle/>
          <a:p>
            <a:fld id="{1C748C76-43C1-4F67-85D6-C323D5875664}" type="slidenum">
              <a:rPr lang="en-US" smtClean="0"/>
              <a:t>37</a:t>
            </a:fld>
            <a:endParaRPr lang="en-US"/>
          </a:p>
        </p:txBody>
      </p:sp>
      <p:sp>
        <p:nvSpPr>
          <p:cNvPr id="7" name="TextBox 6">
            <a:extLst>
              <a:ext uri="{FF2B5EF4-FFF2-40B4-BE49-F238E27FC236}">
                <a16:creationId xmlns:a16="http://schemas.microsoft.com/office/drawing/2014/main" id="{6B3E9230-DF30-5FE2-CFC0-6C62C04BAC48}"/>
              </a:ext>
            </a:extLst>
          </p:cNvPr>
          <p:cNvSpPr txBox="1"/>
          <p:nvPr/>
        </p:nvSpPr>
        <p:spPr>
          <a:xfrm>
            <a:off x="1674032" y="5058895"/>
            <a:ext cx="7885604" cy="1477328"/>
          </a:xfrm>
          <a:prstGeom prst="rect">
            <a:avLst/>
          </a:prstGeom>
          <a:noFill/>
        </p:spPr>
        <p:txBody>
          <a:bodyPr wrap="square" rtlCol="0">
            <a:spAutoFit/>
          </a:bodyPr>
          <a:lstStyle/>
          <a:p>
            <a:r>
              <a:rPr lang="en-US" dirty="0"/>
              <a:t>After the Parasitic Extraction</a:t>
            </a:r>
          </a:p>
          <a:p>
            <a:r>
              <a:rPr lang="en-US" dirty="0"/>
              <a:t>Back annotation is performed, which result to a schematic version called “no wire schematic”</a:t>
            </a:r>
          </a:p>
          <a:p>
            <a:endParaRPr lang="en-US" dirty="0"/>
          </a:p>
          <a:p>
            <a:endParaRPr lang="en-US" dirty="0"/>
          </a:p>
        </p:txBody>
      </p:sp>
      <p:pic>
        <p:nvPicPr>
          <p:cNvPr id="3" name="Picture 2">
            <a:extLst>
              <a:ext uri="{FF2B5EF4-FFF2-40B4-BE49-F238E27FC236}">
                <a16:creationId xmlns:a16="http://schemas.microsoft.com/office/drawing/2014/main" id="{19975FEC-A1D4-ACC4-4C8B-0F4A132F5E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5493" y="1075022"/>
            <a:ext cx="6932357" cy="3899451"/>
          </a:xfrm>
          <a:prstGeom prst="rect">
            <a:avLst/>
          </a:prstGeom>
          <a:noFill/>
          <a:ln>
            <a:noFill/>
          </a:ln>
        </p:spPr>
      </p:pic>
    </p:spTree>
    <p:extLst>
      <p:ext uri="{BB962C8B-B14F-4D97-AF65-F5344CB8AC3E}">
        <p14:creationId xmlns:p14="http://schemas.microsoft.com/office/powerpoint/2010/main" val="1989260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2E9-DD77-9AA3-8CA0-E4DD51E02928}"/>
              </a:ext>
            </a:extLst>
          </p:cNvPr>
          <p:cNvSpPr>
            <a:spLocks noGrp="1"/>
          </p:cNvSpPr>
          <p:nvPr>
            <p:ph type="title"/>
          </p:nvPr>
        </p:nvSpPr>
        <p:spPr/>
        <p:txBody>
          <a:bodyPr/>
          <a:lstStyle/>
          <a:p>
            <a:r>
              <a:rPr lang="en-US" dirty="0"/>
              <a:t>Back Annotation Simulation Results</a:t>
            </a:r>
          </a:p>
        </p:txBody>
      </p:sp>
      <p:sp>
        <p:nvSpPr>
          <p:cNvPr id="4" name="Slide Number Placeholder 3">
            <a:extLst>
              <a:ext uri="{FF2B5EF4-FFF2-40B4-BE49-F238E27FC236}">
                <a16:creationId xmlns:a16="http://schemas.microsoft.com/office/drawing/2014/main" id="{BA25F1AC-76B6-BA6A-83E5-1790FADB1157}"/>
              </a:ext>
            </a:extLst>
          </p:cNvPr>
          <p:cNvSpPr>
            <a:spLocks noGrp="1"/>
          </p:cNvSpPr>
          <p:nvPr>
            <p:ph type="sldNum" sz="quarter" idx="12"/>
          </p:nvPr>
        </p:nvSpPr>
        <p:spPr/>
        <p:txBody>
          <a:bodyPr/>
          <a:lstStyle/>
          <a:p>
            <a:fld id="{1C748C76-43C1-4F67-85D6-C323D5875664}" type="slidenum">
              <a:rPr lang="en-US" smtClean="0"/>
              <a:t>38</a:t>
            </a:fld>
            <a:endParaRPr lang="en-US"/>
          </a:p>
        </p:txBody>
      </p:sp>
      <p:sp>
        <p:nvSpPr>
          <p:cNvPr id="7" name="TextBox 6">
            <a:extLst>
              <a:ext uri="{FF2B5EF4-FFF2-40B4-BE49-F238E27FC236}">
                <a16:creationId xmlns:a16="http://schemas.microsoft.com/office/drawing/2014/main" id="{99BEC072-A71C-32B4-AA9B-62E170BB10B7}"/>
              </a:ext>
            </a:extLst>
          </p:cNvPr>
          <p:cNvSpPr txBox="1"/>
          <p:nvPr/>
        </p:nvSpPr>
        <p:spPr>
          <a:xfrm>
            <a:off x="2258290" y="5683119"/>
            <a:ext cx="7675418" cy="369332"/>
          </a:xfrm>
          <a:prstGeom prst="rect">
            <a:avLst/>
          </a:prstGeom>
          <a:noFill/>
        </p:spPr>
        <p:txBody>
          <a:bodyPr wrap="square" rtlCol="0">
            <a:spAutoFit/>
          </a:bodyPr>
          <a:lstStyle/>
          <a:p>
            <a:r>
              <a:rPr lang="en-US" dirty="0"/>
              <a:t>Simulation Results after accurate values of all the </a:t>
            </a:r>
            <a:r>
              <a:rPr lang="en-US" dirty="0" err="1"/>
              <a:t>parasitics</a:t>
            </a:r>
            <a:r>
              <a:rPr lang="en-US" dirty="0"/>
              <a:t> are included</a:t>
            </a:r>
          </a:p>
        </p:txBody>
      </p:sp>
      <p:sp>
        <p:nvSpPr>
          <p:cNvPr id="5" name="TextBox 4">
            <a:extLst>
              <a:ext uri="{FF2B5EF4-FFF2-40B4-BE49-F238E27FC236}">
                <a16:creationId xmlns:a16="http://schemas.microsoft.com/office/drawing/2014/main" id="{1352181A-E328-EF37-C11F-E33D62B30D4E}"/>
              </a:ext>
            </a:extLst>
          </p:cNvPr>
          <p:cNvSpPr txBox="1"/>
          <p:nvPr/>
        </p:nvSpPr>
        <p:spPr>
          <a:xfrm>
            <a:off x="974035" y="1438647"/>
            <a:ext cx="6109252" cy="126547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As for the simulation :ALU simulation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Aptos" panose="020B0004020202020204" pitchFamily="34" charset="0"/>
                <a:cs typeface="Arial" panose="020B0604020202020204" pitchFamily="34" charset="0"/>
              </a:rPr>
              <a:t>Case 1, Adding A+B = 10001</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3EE47D-0959-CD7B-F733-0F99DC6E3E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887" y="2071384"/>
            <a:ext cx="5552552" cy="3151587"/>
          </a:xfrm>
          <a:prstGeom prst="rect">
            <a:avLst/>
          </a:prstGeom>
          <a:noFill/>
          <a:ln>
            <a:noFill/>
          </a:ln>
        </p:spPr>
      </p:pic>
    </p:spTree>
    <p:extLst>
      <p:ext uri="{BB962C8B-B14F-4D97-AF65-F5344CB8AC3E}">
        <p14:creationId xmlns:p14="http://schemas.microsoft.com/office/powerpoint/2010/main" val="2281816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2E9-DD77-9AA3-8CA0-E4DD51E02928}"/>
              </a:ext>
            </a:extLst>
          </p:cNvPr>
          <p:cNvSpPr>
            <a:spLocks noGrp="1"/>
          </p:cNvSpPr>
          <p:nvPr>
            <p:ph type="title"/>
          </p:nvPr>
        </p:nvSpPr>
        <p:spPr/>
        <p:txBody>
          <a:bodyPr/>
          <a:lstStyle/>
          <a:p>
            <a:r>
              <a:rPr lang="en-US" dirty="0"/>
              <a:t>Back Annotation Simulation Results</a:t>
            </a:r>
          </a:p>
        </p:txBody>
      </p:sp>
      <p:sp>
        <p:nvSpPr>
          <p:cNvPr id="4" name="Slide Number Placeholder 3">
            <a:extLst>
              <a:ext uri="{FF2B5EF4-FFF2-40B4-BE49-F238E27FC236}">
                <a16:creationId xmlns:a16="http://schemas.microsoft.com/office/drawing/2014/main" id="{BA25F1AC-76B6-BA6A-83E5-1790FADB1157}"/>
              </a:ext>
            </a:extLst>
          </p:cNvPr>
          <p:cNvSpPr>
            <a:spLocks noGrp="1"/>
          </p:cNvSpPr>
          <p:nvPr>
            <p:ph type="sldNum" sz="quarter" idx="12"/>
          </p:nvPr>
        </p:nvSpPr>
        <p:spPr/>
        <p:txBody>
          <a:bodyPr/>
          <a:lstStyle/>
          <a:p>
            <a:fld id="{1C748C76-43C1-4F67-85D6-C323D5875664}" type="slidenum">
              <a:rPr lang="en-US" smtClean="0"/>
              <a:t>39</a:t>
            </a:fld>
            <a:endParaRPr lang="en-US"/>
          </a:p>
        </p:txBody>
      </p:sp>
      <p:sp>
        <p:nvSpPr>
          <p:cNvPr id="7" name="TextBox 6">
            <a:extLst>
              <a:ext uri="{FF2B5EF4-FFF2-40B4-BE49-F238E27FC236}">
                <a16:creationId xmlns:a16="http://schemas.microsoft.com/office/drawing/2014/main" id="{99BEC072-A71C-32B4-AA9B-62E170BB10B7}"/>
              </a:ext>
            </a:extLst>
          </p:cNvPr>
          <p:cNvSpPr txBox="1"/>
          <p:nvPr/>
        </p:nvSpPr>
        <p:spPr>
          <a:xfrm>
            <a:off x="2258290" y="5683119"/>
            <a:ext cx="7675418" cy="369332"/>
          </a:xfrm>
          <a:prstGeom prst="rect">
            <a:avLst/>
          </a:prstGeom>
          <a:noFill/>
        </p:spPr>
        <p:txBody>
          <a:bodyPr wrap="square" rtlCol="0">
            <a:spAutoFit/>
          </a:bodyPr>
          <a:lstStyle/>
          <a:p>
            <a:r>
              <a:rPr lang="en-US" dirty="0"/>
              <a:t>Simulation Results after accurate values of all the </a:t>
            </a:r>
            <a:r>
              <a:rPr lang="en-US" dirty="0" err="1"/>
              <a:t>parasitics</a:t>
            </a:r>
            <a:r>
              <a:rPr lang="en-US" dirty="0"/>
              <a:t> are included</a:t>
            </a:r>
          </a:p>
        </p:txBody>
      </p:sp>
      <p:sp>
        <p:nvSpPr>
          <p:cNvPr id="6" name="TextBox 5">
            <a:extLst>
              <a:ext uri="{FF2B5EF4-FFF2-40B4-BE49-F238E27FC236}">
                <a16:creationId xmlns:a16="http://schemas.microsoft.com/office/drawing/2014/main" id="{83C4FEAB-776E-916E-B918-15B011BD5A27}"/>
              </a:ext>
            </a:extLst>
          </p:cNvPr>
          <p:cNvSpPr txBox="1"/>
          <p:nvPr/>
        </p:nvSpPr>
        <p:spPr>
          <a:xfrm>
            <a:off x="1172818" y="1554469"/>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Case 2, Shifting A&gt;&gt;B</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35CAD9E-0311-99C3-2193-318CA0CB71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2764" y="1554469"/>
            <a:ext cx="6977884" cy="3907292"/>
          </a:xfrm>
          <a:prstGeom prst="rect">
            <a:avLst/>
          </a:prstGeom>
          <a:noFill/>
          <a:ln>
            <a:noFill/>
          </a:ln>
        </p:spPr>
      </p:pic>
    </p:spTree>
    <p:extLst>
      <p:ext uri="{BB962C8B-B14F-4D97-AF65-F5344CB8AC3E}">
        <p14:creationId xmlns:p14="http://schemas.microsoft.com/office/powerpoint/2010/main" val="135658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0FF3C-F29C-4C18-BCC1-051B9002D5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Content</a:t>
            </a:r>
          </a:p>
        </p:txBody>
      </p:sp>
      <p:sp>
        <p:nvSpPr>
          <p:cNvPr id="13" name="Footer Placeholder 12">
            <a:extLst>
              <a:ext uri="{FF2B5EF4-FFF2-40B4-BE49-F238E27FC236}">
                <a16:creationId xmlns:a16="http://schemas.microsoft.com/office/drawing/2014/main" id="{7EBF8CF0-E291-2880-9CF9-04C7D4A9517C}"/>
              </a:ext>
            </a:extLst>
          </p:cNvPr>
          <p:cNvSpPr>
            <a:spLocks noGrp="1"/>
          </p:cNvSpPr>
          <p:nvPr>
            <p:ph type="ftr" sz="quarter" idx="3"/>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rPr>
              <a:t>CND copyright                                                                             </a:t>
            </a:r>
            <a:endPar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2EBB91F6-5908-B110-E60F-3125FF37341C}"/>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C748C76-43C1-4F67-85D6-C323D587566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891EE8D-E724-EED8-1F4D-DB03B01F64AE}"/>
              </a:ext>
            </a:extLst>
          </p:cNvPr>
          <p:cNvSpPr/>
          <p:nvPr/>
        </p:nvSpPr>
        <p:spPr>
          <a:xfrm>
            <a:off x="11540585" y="10138"/>
            <a:ext cx="640630" cy="68580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E6EB900-B09F-5C43-BD70-D351DEFE6B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745584" y="71743"/>
            <a:ext cx="425472" cy="476274"/>
          </a:xfrm>
          <a:prstGeom prst="rect">
            <a:avLst/>
          </a:prstGeom>
        </p:spPr>
      </p:pic>
      <p:pic>
        <p:nvPicPr>
          <p:cNvPr id="6" name="Picture 5">
            <a:extLst>
              <a:ext uri="{FF2B5EF4-FFF2-40B4-BE49-F238E27FC236}">
                <a16:creationId xmlns:a16="http://schemas.microsoft.com/office/drawing/2014/main" id="{FEBB73EF-32EC-6422-30CA-E5EF3B9AC105}"/>
              </a:ext>
            </a:extLst>
          </p:cNvPr>
          <p:cNvPicPr>
            <a:picLocks noChangeAspect="1"/>
          </p:cNvPicPr>
          <p:nvPr/>
        </p:nvPicPr>
        <p:blipFill rotWithShape="1">
          <a:blip r:embed="rId3"/>
          <a:srcRect t="23488" b="6814"/>
          <a:stretch/>
        </p:blipFill>
        <p:spPr bwMode="auto">
          <a:xfrm rot="16200000">
            <a:off x="10637248" y="2128246"/>
            <a:ext cx="2468880" cy="640629"/>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9373251A-AACE-9386-12DD-972417715F1A}"/>
              </a:ext>
            </a:extLst>
          </p:cNvPr>
          <p:cNvSpPr>
            <a:spLocks noGrp="1"/>
          </p:cNvSpPr>
          <p:nvPr>
            <p:ph idx="1"/>
          </p:nvPr>
        </p:nvSpPr>
        <p:spPr>
          <a:xfrm>
            <a:off x="4178711" y="324465"/>
            <a:ext cx="7351090" cy="6093987"/>
          </a:xfrm>
        </p:spPr>
        <p:txBody>
          <a:bodyPr anchor="ctr">
            <a:normAutofit/>
          </a:bodyPr>
          <a:lstStyle/>
          <a:p>
            <a:pPr algn="just" rtl="0" fontAlgn="base">
              <a:lnSpc>
                <a:spcPct val="150000"/>
              </a:lnSpc>
              <a:spcBef>
                <a:spcPts val="0"/>
              </a:spcBef>
              <a:spcAft>
                <a:spcPts val="0"/>
              </a:spcAft>
              <a:buFont typeface="Arial" panose="020B0604020202020204" pitchFamily="34" charset="0"/>
              <a:buChar char="•"/>
            </a:pPr>
            <a:r>
              <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rPr>
              <a:t>Overview on 4bit Microprocessor</a:t>
            </a:r>
          </a:p>
          <a:p>
            <a:pPr algn="just" fontAlgn="base">
              <a:lnSpc>
                <a:spcPct val="150000"/>
              </a:lnSpc>
              <a:spcBef>
                <a:spcPts val="0"/>
              </a:spcBef>
            </a:pPr>
            <a:r>
              <a:rPr lang="en-US" dirty="0">
                <a:latin typeface="Times New Roman" panose="02020603050405020304" pitchFamily="18" charset="0"/>
                <a:cs typeface="Times New Roman" panose="02020603050405020304" pitchFamily="18" charset="0"/>
              </a:rPr>
              <a:t>Building Blocks and Schematics</a:t>
            </a:r>
            <a:endParaRPr lang="en-US" sz="2800" b="0" i="0" u="none" strike="noStrike" dirty="0">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Layout Design </a:t>
            </a:r>
            <a:endPar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Design Validation</a:t>
            </a:r>
          </a:p>
          <a:p>
            <a:pPr algn="just" rtl="0" fontAlgn="base">
              <a:lnSpc>
                <a:spcPct val="150000"/>
              </a:lnSpc>
              <a:spcBef>
                <a:spcPts val="0"/>
              </a:spcBef>
              <a:spcAft>
                <a:spcPts val="0"/>
              </a:spcAft>
              <a:buFont typeface="Arial" panose="020B0604020202020204" pitchFamily="34" charset="0"/>
              <a:buChar char="•"/>
            </a:pPr>
            <a:r>
              <a:rPr lang="en-US" dirty="0">
                <a:solidFill>
                  <a:schemeClr val="bg1">
                    <a:lumMod val="75000"/>
                  </a:schemeClr>
                </a:solidFill>
                <a:latin typeface="Times New Roman" panose="02020603050405020304" pitchFamily="18" charset="0"/>
                <a:cs typeface="Times New Roman" panose="02020603050405020304" pitchFamily="18" charset="0"/>
              </a:rPr>
              <a:t>Back Annotation Simulation Results</a:t>
            </a:r>
            <a:endParaRPr lang="en-US" sz="2800" b="0" i="0" u="none" strike="noStrike" dirty="0">
              <a:solidFill>
                <a:schemeClr val="bg1">
                  <a:lumMod val="75000"/>
                </a:schemeClr>
              </a:solidFill>
              <a:effectLst/>
              <a:latin typeface="Times New Roman" panose="02020603050405020304" pitchFamily="18" charset="0"/>
              <a:cs typeface="Times New Roman" panose="02020603050405020304" pitchFamily="18" charset="0"/>
            </a:endParaRPr>
          </a:p>
          <a:p>
            <a:pPr algn="just" rtl="0" fontAlgn="base">
              <a:lnSpc>
                <a:spcPct val="150000"/>
              </a:lnSpc>
              <a:spcBef>
                <a:spcPts val="0"/>
              </a:spcBef>
              <a:spcAft>
                <a:spcPts val="0"/>
              </a:spcAft>
              <a:buFont typeface="Arial" panose="020B0604020202020204" pitchFamily="34" charset="0"/>
              <a:buChar char="•"/>
            </a:pPr>
            <a:endParaRPr lang="en-US" sz="1600" b="0" i="0" u="none" strike="noStrike" dirty="0">
              <a:solidFill>
                <a:srgbClr val="000000"/>
              </a:solidFill>
              <a:effectLst/>
              <a:latin typeface="Sorts Mill Goudy"/>
            </a:endParaRPr>
          </a:p>
        </p:txBody>
      </p:sp>
    </p:spTree>
    <p:extLst>
      <p:ext uri="{BB962C8B-B14F-4D97-AF65-F5344CB8AC3E}">
        <p14:creationId xmlns:p14="http://schemas.microsoft.com/office/powerpoint/2010/main" val="1495311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2E9-DD77-9AA3-8CA0-E4DD51E02928}"/>
              </a:ext>
            </a:extLst>
          </p:cNvPr>
          <p:cNvSpPr>
            <a:spLocks noGrp="1"/>
          </p:cNvSpPr>
          <p:nvPr>
            <p:ph type="title"/>
          </p:nvPr>
        </p:nvSpPr>
        <p:spPr/>
        <p:txBody>
          <a:bodyPr/>
          <a:lstStyle/>
          <a:p>
            <a:r>
              <a:rPr lang="en-US" dirty="0"/>
              <a:t>Back Annotation Simulation Results</a:t>
            </a:r>
          </a:p>
        </p:txBody>
      </p:sp>
      <p:sp>
        <p:nvSpPr>
          <p:cNvPr id="4" name="Slide Number Placeholder 3">
            <a:extLst>
              <a:ext uri="{FF2B5EF4-FFF2-40B4-BE49-F238E27FC236}">
                <a16:creationId xmlns:a16="http://schemas.microsoft.com/office/drawing/2014/main" id="{BA25F1AC-76B6-BA6A-83E5-1790FADB1157}"/>
              </a:ext>
            </a:extLst>
          </p:cNvPr>
          <p:cNvSpPr>
            <a:spLocks noGrp="1"/>
          </p:cNvSpPr>
          <p:nvPr>
            <p:ph type="sldNum" sz="quarter" idx="12"/>
          </p:nvPr>
        </p:nvSpPr>
        <p:spPr/>
        <p:txBody>
          <a:bodyPr/>
          <a:lstStyle/>
          <a:p>
            <a:fld id="{1C748C76-43C1-4F67-85D6-C323D5875664}" type="slidenum">
              <a:rPr lang="en-US" smtClean="0"/>
              <a:t>40</a:t>
            </a:fld>
            <a:endParaRPr lang="en-US"/>
          </a:p>
        </p:txBody>
      </p:sp>
      <p:sp>
        <p:nvSpPr>
          <p:cNvPr id="7" name="TextBox 6">
            <a:extLst>
              <a:ext uri="{FF2B5EF4-FFF2-40B4-BE49-F238E27FC236}">
                <a16:creationId xmlns:a16="http://schemas.microsoft.com/office/drawing/2014/main" id="{99BEC072-A71C-32B4-AA9B-62E170BB10B7}"/>
              </a:ext>
            </a:extLst>
          </p:cNvPr>
          <p:cNvSpPr txBox="1"/>
          <p:nvPr/>
        </p:nvSpPr>
        <p:spPr>
          <a:xfrm>
            <a:off x="2258290" y="5683119"/>
            <a:ext cx="7675418" cy="369332"/>
          </a:xfrm>
          <a:prstGeom prst="rect">
            <a:avLst/>
          </a:prstGeom>
          <a:noFill/>
        </p:spPr>
        <p:txBody>
          <a:bodyPr wrap="square" rtlCol="0">
            <a:spAutoFit/>
          </a:bodyPr>
          <a:lstStyle/>
          <a:p>
            <a:r>
              <a:rPr lang="en-US" dirty="0"/>
              <a:t>Simulation Results after accurate values of all the </a:t>
            </a:r>
            <a:r>
              <a:rPr lang="en-US" dirty="0" err="1"/>
              <a:t>parasitics</a:t>
            </a:r>
            <a:r>
              <a:rPr lang="en-US" dirty="0"/>
              <a:t> are included</a:t>
            </a:r>
          </a:p>
        </p:txBody>
      </p:sp>
      <p:pic>
        <p:nvPicPr>
          <p:cNvPr id="3" name="Picture 2">
            <a:extLst>
              <a:ext uri="{FF2B5EF4-FFF2-40B4-BE49-F238E27FC236}">
                <a16:creationId xmlns:a16="http://schemas.microsoft.com/office/drawing/2014/main" id="{A16A0A04-E490-478E-F2BA-4BCE1C5933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217" y="1718458"/>
            <a:ext cx="6721842" cy="3701681"/>
          </a:xfrm>
          <a:prstGeom prst="rect">
            <a:avLst/>
          </a:prstGeom>
          <a:noFill/>
          <a:ln>
            <a:noFill/>
          </a:ln>
        </p:spPr>
      </p:pic>
      <p:sp>
        <p:nvSpPr>
          <p:cNvPr id="8" name="TextBox 7">
            <a:extLst>
              <a:ext uri="{FF2B5EF4-FFF2-40B4-BE49-F238E27FC236}">
                <a16:creationId xmlns:a16="http://schemas.microsoft.com/office/drawing/2014/main" id="{C5C5739C-8202-9C41-11CC-A02BE36C548E}"/>
              </a:ext>
            </a:extLst>
          </p:cNvPr>
          <p:cNvSpPr txBox="1"/>
          <p:nvPr/>
        </p:nvSpPr>
        <p:spPr>
          <a:xfrm>
            <a:off x="1292086" y="1455478"/>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2x4 Decoder :</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73718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2E9-DD77-9AA3-8CA0-E4DD51E02928}"/>
              </a:ext>
            </a:extLst>
          </p:cNvPr>
          <p:cNvSpPr>
            <a:spLocks noGrp="1"/>
          </p:cNvSpPr>
          <p:nvPr>
            <p:ph type="title"/>
          </p:nvPr>
        </p:nvSpPr>
        <p:spPr/>
        <p:txBody>
          <a:bodyPr/>
          <a:lstStyle/>
          <a:p>
            <a:r>
              <a:rPr lang="en-US" dirty="0"/>
              <a:t>Back Annotation Simulation Results</a:t>
            </a:r>
          </a:p>
        </p:txBody>
      </p:sp>
      <p:sp>
        <p:nvSpPr>
          <p:cNvPr id="4" name="Slide Number Placeholder 3">
            <a:extLst>
              <a:ext uri="{FF2B5EF4-FFF2-40B4-BE49-F238E27FC236}">
                <a16:creationId xmlns:a16="http://schemas.microsoft.com/office/drawing/2014/main" id="{BA25F1AC-76B6-BA6A-83E5-1790FADB1157}"/>
              </a:ext>
            </a:extLst>
          </p:cNvPr>
          <p:cNvSpPr>
            <a:spLocks noGrp="1"/>
          </p:cNvSpPr>
          <p:nvPr>
            <p:ph type="sldNum" sz="quarter" idx="12"/>
          </p:nvPr>
        </p:nvSpPr>
        <p:spPr/>
        <p:txBody>
          <a:bodyPr/>
          <a:lstStyle/>
          <a:p>
            <a:fld id="{1C748C76-43C1-4F67-85D6-C323D5875664}" type="slidenum">
              <a:rPr lang="en-US" smtClean="0"/>
              <a:t>41</a:t>
            </a:fld>
            <a:endParaRPr lang="en-US"/>
          </a:p>
        </p:txBody>
      </p:sp>
      <p:sp>
        <p:nvSpPr>
          <p:cNvPr id="7" name="TextBox 6">
            <a:extLst>
              <a:ext uri="{FF2B5EF4-FFF2-40B4-BE49-F238E27FC236}">
                <a16:creationId xmlns:a16="http://schemas.microsoft.com/office/drawing/2014/main" id="{99BEC072-A71C-32B4-AA9B-62E170BB10B7}"/>
              </a:ext>
            </a:extLst>
          </p:cNvPr>
          <p:cNvSpPr txBox="1"/>
          <p:nvPr/>
        </p:nvSpPr>
        <p:spPr>
          <a:xfrm>
            <a:off x="2258290" y="5683119"/>
            <a:ext cx="7675418" cy="369332"/>
          </a:xfrm>
          <a:prstGeom prst="rect">
            <a:avLst/>
          </a:prstGeom>
          <a:noFill/>
        </p:spPr>
        <p:txBody>
          <a:bodyPr wrap="square" rtlCol="0">
            <a:spAutoFit/>
          </a:bodyPr>
          <a:lstStyle/>
          <a:p>
            <a:r>
              <a:rPr lang="en-US" dirty="0"/>
              <a:t>Simulation Results after accurate values of all the </a:t>
            </a:r>
            <a:r>
              <a:rPr lang="en-US" dirty="0" err="1"/>
              <a:t>parasitics</a:t>
            </a:r>
            <a:r>
              <a:rPr lang="en-US" dirty="0"/>
              <a:t> are included</a:t>
            </a:r>
          </a:p>
        </p:txBody>
      </p:sp>
      <p:pic>
        <p:nvPicPr>
          <p:cNvPr id="5" name="Picture 4">
            <a:extLst>
              <a:ext uri="{FF2B5EF4-FFF2-40B4-BE49-F238E27FC236}">
                <a16:creationId xmlns:a16="http://schemas.microsoft.com/office/drawing/2014/main" id="{319B954E-1195-D08C-0441-53CFA2E7388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416" y="1759612"/>
            <a:ext cx="5989829" cy="3338775"/>
          </a:xfrm>
          <a:prstGeom prst="rect">
            <a:avLst/>
          </a:prstGeom>
          <a:noFill/>
          <a:ln>
            <a:noFill/>
          </a:ln>
        </p:spPr>
      </p:pic>
      <p:sp>
        <p:nvSpPr>
          <p:cNvPr id="9" name="TextBox 8">
            <a:extLst>
              <a:ext uri="{FF2B5EF4-FFF2-40B4-BE49-F238E27FC236}">
                <a16:creationId xmlns:a16="http://schemas.microsoft.com/office/drawing/2014/main" id="{A60E6A0D-B4EB-6E30-5E23-925A33548ED4}"/>
              </a:ext>
            </a:extLst>
          </p:cNvPr>
          <p:cNvSpPr txBox="1"/>
          <p:nvPr/>
        </p:nvSpPr>
        <p:spPr>
          <a:xfrm>
            <a:off x="1013790" y="1351372"/>
            <a:ext cx="6109252" cy="376385"/>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4x4 SRAM array waveform:</a:t>
            </a:r>
            <a:endParaRPr lang="en-US" sz="2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03848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826797-B469-F052-114A-DBA4EF126DA9}"/>
              </a:ext>
            </a:extLst>
          </p:cNvPr>
          <p:cNvSpPr>
            <a:spLocks noGrp="1"/>
          </p:cNvSpPr>
          <p:nvPr>
            <p:ph type="ctrTitle"/>
          </p:nvPr>
        </p:nvSpPr>
        <p:spPr/>
        <p:txBody>
          <a:bodyPr/>
          <a:lstStyle/>
          <a:p>
            <a:r>
              <a:rPr lang="en-US" dirty="0"/>
              <a:t>Thanks</a:t>
            </a:r>
          </a:p>
        </p:txBody>
      </p:sp>
      <p:sp>
        <p:nvSpPr>
          <p:cNvPr id="4" name="Slide Number Placeholder 3">
            <a:extLst>
              <a:ext uri="{FF2B5EF4-FFF2-40B4-BE49-F238E27FC236}">
                <a16:creationId xmlns:a16="http://schemas.microsoft.com/office/drawing/2014/main" id="{DBC71AF8-30E5-4FFC-B26A-3AEE98915748}"/>
              </a:ext>
            </a:extLst>
          </p:cNvPr>
          <p:cNvSpPr>
            <a:spLocks noGrp="1"/>
          </p:cNvSpPr>
          <p:nvPr>
            <p:ph type="sldNum" sz="quarter" idx="4294967295"/>
          </p:nvPr>
        </p:nvSpPr>
        <p:spPr>
          <a:xfrm>
            <a:off x="11622088" y="6248400"/>
            <a:ext cx="569912" cy="576263"/>
          </a:xfrm>
        </p:spPr>
        <p:txBody>
          <a:bodyPr/>
          <a:lstStyle/>
          <a:p>
            <a:fld id="{1C748C76-43C1-4F67-85D6-C323D5875664}" type="slidenum">
              <a:rPr lang="en-US" smtClean="0"/>
              <a:t>42</a:t>
            </a:fld>
            <a:endParaRPr lang="en-US"/>
          </a:p>
        </p:txBody>
      </p:sp>
    </p:spTree>
    <p:extLst>
      <p:ext uri="{BB962C8B-B14F-4D97-AF65-F5344CB8AC3E}">
        <p14:creationId xmlns:p14="http://schemas.microsoft.com/office/powerpoint/2010/main" val="264370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780C71-E2D0-5F24-32F6-8F78BF3B7E89}"/>
              </a:ext>
            </a:extLst>
          </p:cNvPr>
          <p:cNvSpPr>
            <a:spLocks noGrp="1"/>
          </p:cNvSpPr>
          <p:nvPr>
            <p:ph type="sldNum" sz="quarter" idx="12"/>
          </p:nvPr>
        </p:nvSpPr>
        <p:spPr/>
        <p:txBody>
          <a:bodyPr/>
          <a:lstStyle/>
          <a:p>
            <a:fld id="{1C748C76-43C1-4F67-85D6-C323D5875664}" type="slidenum">
              <a:rPr lang="en-US" smtClean="0"/>
              <a:t>5</a:t>
            </a:fld>
            <a:endParaRPr lang="en-US"/>
          </a:p>
        </p:txBody>
      </p:sp>
      <p:sp>
        <p:nvSpPr>
          <p:cNvPr id="8" name="Title 1">
            <a:extLst>
              <a:ext uri="{FF2B5EF4-FFF2-40B4-BE49-F238E27FC236}">
                <a16:creationId xmlns:a16="http://schemas.microsoft.com/office/drawing/2014/main" id="{D3A600E4-1DD0-4DE8-515C-4DD41DBEF3FE}"/>
              </a:ext>
            </a:extLst>
          </p:cNvPr>
          <p:cNvSpPr>
            <a:spLocks noGrp="1"/>
          </p:cNvSpPr>
          <p:nvPr>
            <p:ph type="title"/>
          </p:nvPr>
        </p:nvSpPr>
        <p:spPr>
          <a:xfrm>
            <a:off x="838200" y="10139"/>
            <a:ext cx="10515600" cy="980462"/>
          </a:xfrm>
        </p:spPr>
        <p:txBody>
          <a:bodyPr>
            <a:normAutofit/>
          </a:bodyPr>
          <a:lstStyle/>
          <a:p>
            <a:r>
              <a:rPr lang="en-US" sz="4000" dirty="0"/>
              <a:t>Building Blocks and Schematics</a:t>
            </a:r>
          </a:p>
        </p:txBody>
      </p:sp>
      <p:sp>
        <p:nvSpPr>
          <p:cNvPr id="10" name="TextBox 9">
            <a:extLst>
              <a:ext uri="{FF2B5EF4-FFF2-40B4-BE49-F238E27FC236}">
                <a16:creationId xmlns:a16="http://schemas.microsoft.com/office/drawing/2014/main" id="{CA905233-C907-964F-0AB5-3AF311F0D6E5}"/>
              </a:ext>
            </a:extLst>
          </p:cNvPr>
          <p:cNvSpPr txBox="1"/>
          <p:nvPr/>
        </p:nvSpPr>
        <p:spPr>
          <a:xfrm>
            <a:off x="325581" y="1385087"/>
            <a:ext cx="9043705" cy="2450927"/>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Aptos" panose="020B0004020202020204" pitchFamily="34" charset="0"/>
                <a:cs typeface="Arial" panose="020B0604020202020204" pitchFamily="34" charset="0"/>
              </a:rPr>
              <a:t>The ALU input data is loaded into the latch at the rising edge of the ALU clock (clk2), and the output is generated after a delay due propagation through the combinational logic of the ALU and the shifter. The central component of an ALU is an adder, and for this project a Carry select adder will be used.</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A shifter</a:t>
            </a:r>
            <a:r>
              <a:rPr lang="en-US" sz="1800" dirty="0">
                <a:effectLst/>
                <a:latin typeface="Times New Roman" panose="02020603050405020304" pitchFamily="18" charset="0"/>
                <a:ea typeface="Aptos" panose="020B0004020202020204" pitchFamily="34" charset="0"/>
                <a:cs typeface="Arial" panose="020B0604020202020204" pitchFamily="34" charset="0"/>
              </a:rPr>
              <a:t> provides data manipulation capabilities. A barrel shifter will be used because it has a very</a:t>
            </a:r>
            <a:r>
              <a:rPr lang="ar-EG" dirty="0">
                <a:latin typeface="Aptos" panose="020B0004020202020204" pitchFamily="34" charset="0"/>
                <a:ea typeface="Aptos" panose="020B0004020202020204" pitchFamily="34" charset="0"/>
                <a:cs typeface="Arial" panose="020B0604020202020204" pitchFamily="34" charset="0"/>
              </a:rPr>
              <a:t> </a:t>
            </a:r>
            <a:r>
              <a:rPr lang="en-US" sz="1800" dirty="0">
                <a:effectLst/>
                <a:latin typeface="Times New Roman" panose="02020603050405020304" pitchFamily="18" charset="0"/>
                <a:ea typeface="Aptos" panose="020B0004020202020204" pitchFamily="34" charset="0"/>
                <a:cs typeface="Arial" panose="020B0604020202020204" pitchFamily="34" charset="0"/>
              </a:rPr>
              <a:t>efficient layout and can perform n-bit shifts in a single clock cycle.</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dirty="0">
                <a:effectLst/>
                <a:latin typeface="Times New Roman" panose="02020603050405020304" pitchFamily="18" charset="0"/>
                <a:ea typeface="Aptos" panose="020B0004020202020204" pitchFamily="34" charset="0"/>
                <a:cs typeface="Arial" panose="020B0604020202020204" pitchFamily="34" charset="0"/>
              </a:rPr>
              <a:t>The register file</a:t>
            </a:r>
            <a:r>
              <a:rPr lang="en-US" sz="1800" dirty="0">
                <a:effectLst/>
                <a:latin typeface="Times New Roman" panose="02020603050405020304" pitchFamily="18" charset="0"/>
                <a:ea typeface="Aptos" panose="020B0004020202020204" pitchFamily="34" charset="0"/>
                <a:cs typeface="Arial" panose="020B0604020202020204" pitchFamily="34" charset="0"/>
              </a:rPr>
              <a:t> is a block of memory that provides the data inputs to and stores outputs from the ALU.</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pic>
        <p:nvPicPr>
          <p:cNvPr id="2" name="Picture 1" descr="A computer screen with multiple colored lines&#10;&#10;Description automatically generated">
            <a:extLst>
              <a:ext uri="{FF2B5EF4-FFF2-40B4-BE49-F238E27FC236}">
                <a16:creationId xmlns:a16="http://schemas.microsoft.com/office/drawing/2014/main" id="{4164DC66-B09E-A8F4-2539-D209613F98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6173" y="3815417"/>
            <a:ext cx="7528995" cy="2499208"/>
          </a:xfrm>
          <a:prstGeom prst="rect">
            <a:avLst/>
          </a:prstGeom>
          <a:noFill/>
          <a:ln>
            <a:noFill/>
          </a:ln>
        </p:spPr>
      </p:pic>
    </p:spTree>
    <p:extLst>
      <p:ext uri="{BB962C8B-B14F-4D97-AF65-F5344CB8AC3E}">
        <p14:creationId xmlns:p14="http://schemas.microsoft.com/office/powerpoint/2010/main" val="210557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6</a:t>
            </a:fld>
            <a:endParaRPr lang="en-US"/>
          </a:p>
        </p:txBody>
      </p:sp>
      <p:sp>
        <p:nvSpPr>
          <p:cNvPr id="7" name="TextBox 6">
            <a:extLst>
              <a:ext uri="{FF2B5EF4-FFF2-40B4-BE49-F238E27FC236}">
                <a16:creationId xmlns:a16="http://schemas.microsoft.com/office/drawing/2014/main" id="{7B36CD60-4CA0-AA3B-06D5-285509FFA6BC}"/>
              </a:ext>
            </a:extLst>
          </p:cNvPr>
          <p:cNvSpPr txBox="1"/>
          <p:nvPr/>
        </p:nvSpPr>
        <p:spPr>
          <a:xfrm>
            <a:off x="838200" y="1459203"/>
            <a:ext cx="4842164" cy="3046988"/>
          </a:xfrm>
          <a:prstGeom prst="rect">
            <a:avLst/>
          </a:prstGeom>
          <a:noFill/>
        </p:spPr>
        <p:txBody>
          <a:bodyPr wrap="square" rtlCol="0">
            <a:spAutoFit/>
          </a:bodyPr>
          <a:lstStyle/>
          <a:p>
            <a:r>
              <a:rPr lang="en-US" sz="2400" dirty="0"/>
              <a:t>SRAM: </a:t>
            </a:r>
          </a:p>
          <a:p>
            <a:endParaRPr lang="en-US" sz="2400" dirty="0"/>
          </a:p>
          <a:p>
            <a:r>
              <a:rPr lang="en-US" sz="2400" dirty="0">
                <a:effectLst/>
                <a:latin typeface="Times New Roman" panose="02020603050405020304" pitchFamily="18" charset="0"/>
                <a:ea typeface="Aptos" panose="020B0004020202020204" pitchFamily="34" charset="0"/>
              </a:rPr>
              <a:t>The circuit of an 8T SRAM (Static Random-Access Memory) cell consists of eight transistors configured to store a single bit of data while enhancing read stability and write efficiency</a:t>
            </a:r>
            <a:endParaRPr lang="en-US" sz="2400" dirty="0"/>
          </a:p>
        </p:txBody>
      </p:sp>
      <p:pic>
        <p:nvPicPr>
          <p:cNvPr id="3" name="Picture 2" descr="The schematic diagram of 8T SRAM cell | Download Scientific Diagram">
            <a:extLst>
              <a:ext uri="{FF2B5EF4-FFF2-40B4-BE49-F238E27FC236}">
                <a16:creationId xmlns:a16="http://schemas.microsoft.com/office/drawing/2014/main" id="{488F9AE9-E3FF-B161-50C2-95010573B7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5165" y="1459203"/>
            <a:ext cx="2743200" cy="1713230"/>
          </a:xfrm>
          <a:prstGeom prst="rect">
            <a:avLst/>
          </a:prstGeom>
          <a:noFill/>
          <a:ln>
            <a:noFill/>
          </a:ln>
        </p:spPr>
      </p:pic>
      <p:pic>
        <p:nvPicPr>
          <p:cNvPr id="8" name="Picture 7">
            <a:extLst>
              <a:ext uri="{FF2B5EF4-FFF2-40B4-BE49-F238E27FC236}">
                <a16:creationId xmlns:a16="http://schemas.microsoft.com/office/drawing/2014/main" id="{B2B71DAB-784F-9428-5A67-F5C43299B4BD}"/>
              </a:ext>
            </a:extLst>
          </p:cNvPr>
          <p:cNvPicPr>
            <a:picLocks noChangeAspect="1"/>
          </p:cNvPicPr>
          <p:nvPr/>
        </p:nvPicPr>
        <p:blipFill>
          <a:blip r:embed="rId3"/>
          <a:stretch>
            <a:fillRect/>
          </a:stretch>
        </p:blipFill>
        <p:spPr>
          <a:xfrm>
            <a:off x="5854882" y="3610150"/>
            <a:ext cx="5498918" cy="2535348"/>
          </a:xfrm>
          <a:prstGeom prst="rect">
            <a:avLst/>
          </a:prstGeom>
        </p:spPr>
      </p:pic>
    </p:spTree>
    <p:extLst>
      <p:ext uri="{BB962C8B-B14F-4D97-AF65-F5344CB8AC3E}">
        <p14:creationId xmlns:p14="http://schemas.microsoft.com/office/powerpoint/2010/main" val="293469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7</a:t>
            </a:fld>
            <a:endParaRPr lang="en-US"/>
          </a:p>
        </p:txBody>
      </p:sp>
      <p:sp>
        <p:nvSpPr>
          <p:cNvPr id="7" name="TextBox 6">
            <a:extLst>
              <a:ext uri="{FF2B5EF4-FFF2-40B4-BE49-F238E27FC236}">
                <a16:creationId xmlns:a16="http://schemas.microsoft.com/office/drawing/2014/main" id="{7B36CD60-4CA0-AA3B-06D5-285509FFA6BC}"/>
              </a:ext>
            </a:extLst>
          </p:cNvPr>
          <p:cNvSpPr txBox="1"/>
          <p:nvPr/>
        </p:nvSpPr>
        <p:spPr>
          <a:xfrm>
            <a:off x="838200" y="1459203"/>
            <a:ext cx="4842164" cy="1658596"/>
          </a:xfrm>
          <a:prstGeom prst="rect">
            <a:avLst/>
          </a:prstGeom>
          <a:noFill/>
        </p:spPr>
        <p:txBody>
          <a:bodyPr wrap="square" rtlCol="0">
            <a:spAutoFit/>
          </a:bodyPr>
          <a:lstStyle/>
          <a:p>
            <a:pPr marL="0" marR="0">
              <a:lnSpc>
                <a:spcPct val="107000"/>
              </a:lnSpc>
              <a:spcBef>
                <a:spcPts val="0"/>
              </a:spcBef>
              <a:spcAft>
                <a:spcPts val="0"/>
              </a:spcAft>
            </a:pPr>
            <a:r>
              <a:rPr lang="en-US" sz="2400" b="1" dirty="0">
                <a:effectLst/>
                <a:latin typeface="AdvGulliv-B"/>
                <a:ea typeface="Aptos" panose="020B0004020202020204" pitchFamily="34" charset="0"/>
                <a:cs typeface="AdvGulliv-B"/>
              </a:rPr>
              <a:t>Row decoder</a:t>
            </a:r>
            <a:endParaRPr lang="en-US" sz="40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2400" dirty="0">
                <a:effectLst/>
                <a:latin typeface="AdvGulliv-R"/>
                <a:ea typeface="Aptos" panose="020B0004020202020204" pitchFamily="34" charset="0"/>
                <a:cs typeface="AdvGulliv-R"/>
              </a:rPr>
              <a:t>The Row decoder is NOR based 2:4 Decoder. The word line is selected based on inputs given to the decoder. </a:t>
            </a:r>
            <a:endParaRPr lang="en-US" sz="4000" dirty="0">
              <a:effectLst/>
              <a:latin typeface="Aptos" panose="020B0004020202020204" pitchFamily="34" charset="0"/>
              <a:ea typeface="Aptos" panose="020B00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A930B3D2-A902-BD3A-AFE8-C388A562F763}"/>
              </a:ext>
            </a:extLst>
          </p:cNvPr>
          <p:cNvPicPr>
            <a:picLocks noChangeAspect="1"/>
          </p:cNvPicPr>
          <p:nvPr/>
        </p:nvPicPr>
        <p:blipFill>
          <a:blip r:embed="rId2"/>
          <a:stretch>
            <a:fillRect/>
          </a:stretch>
        </p:blipFill>
        <p:spPr>
          <a:xfrm>
            <a:off x="7706139" y="1678995"/>
            <a:ext cx="2743200" cy="1856740"/>
          </a:xfrm>
          <a:prstGeom prst="rect">
            <a:avLst/>
          </a:prstGeom>
        </p:spPr>
      </p:pic>
      <p:sp>
        <p:nvSpPr>
          <p:cNvPr id="9" name="TextBox 8">
            <a:extLst>
              <a:ext uri="{FF2B5EF4-FFF2-40B4-BE49-F238E27FC236}">
                <a16:creationId xmlns:a16="http://schemas.microsoft.com/office/drawing/2014/main" id="{AE29A65C-5AC1-B874-D210-18C5113AD526}"/>
              </a:ext>
            </a:extLst>
          </p:cNvPr>
          <p:cNvSpPr txBox="1"/>
          <p:nvPr/>
        </p:nvSpPr>
        <p:spPr>
          <a:xfrm>
            <a:off x="838200" y="3586401"/>
            <a:ext cx="6109252" cy="1239057"/>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AdvGulliv-B"/>
                <a:ea typeface="Aptos" panose="020B0004020202020204" pitchFamily="34" charset="0"/>
                <a:cs typeface="AdvGulliv-B"/>
              </a:rPr>
              <a:t>Write driver circuit.</a:t>
            </a:r>
            <a:endParaRPr lang="en-US" sz="32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dvGulliv-R"/>
                <a:ea typeface="Aptos" panose="020B0004020202020204" pitchFamily="34" charset="0"/>
                <a:cs typeface="AdvGulliv-R"/>
              </a:rPr>
              <a:t>Write driver circuits provide the data which is the input to the</a:t>
            </a:r>
            <a:endParaRPr lang="en-US" sz="3200" dirty="0">
              <a:effectLst/>
              <a:latin typeface="Aptos" panose="020B0004020202020204" pitchFamily="34" charset="0"/>
              <a:ea typeface="Aptos" panose="020B0004020202020204" pitchFamily="34" charset="0"/>
              <a:cs typeface="Arial" panose="020B0604020202020204" pitchFamily="34" charset="0"/>
            </a:endParaRPr>
          </a:p>
          <a:p>
            <a:r>
              <a:rPr lang="en-US" sz="1800" dirty="0">
                <a:effectLst/>
                <a:latin typeface="AdvGulliv-R"/>
                <a:ea typeface="Aptos" panose="020B0004020202020204" pitchFamily="34" charset="0"/>
                <a:cs typeface="AdvGulliv-R"/>
              </a:rPr>
              <a:t>bit lines. The circuit is controlled by the Write Enable (WE) signal. Whenever WE = 1 (High), </a:t>
            </a:r>
            <a:endParaRPr lang="en-US" dirty="0"/>
          </a:p>
        </p:txBody>
      </p:sp>
      <p:pic>
        <p:nvPicPr>
          <p:cNvPr id="10" name="Picture 9" descr="A computer screen shot of a diagram&#10;&#10;Description automatically generated">
            <a:extLst>
              <a:ext uri="{FF2B5EF4-FFF2-40B4-BE49-F238E27FC236}">
                <a16:creationId xmlns:a16="http://schemas.microsoft.com/office/drawing/2014/main" id="{DC298F0E-3E56-360B-1572-4FB291BEC7DD}"/>
              </a:ext>
            </a:extLst>
          </p:cNvPr>
          <p:cNvPicPr>
            <a:picLocks noChangeAspect="1"/>
          </p:cNvPicPr>
          <p:nvPr/>
        </p:nvPicPr>
        <p:blipFill>
          <a:blip r:embed="rId3"/>
          <a:stretch>
            <a:fillRect/>
          </a:stretch>
        </p:blipFill>
        <p:spPr>
          <a:xfrm>
            <a:off x="7706139" y="3921594"/>
            <a:ext cx="2743200" cy="1506220"/>
          </a:xfrm>
          <a:prstGeom prst="rect">
            <a:avLst/>
          </a:prstGeom>
        </p:spPr>
      </p:pic>
    </p:spTree>
    <p:extLst>
      <p:ext uri="{BB962C8B-B14F-4D97-AF65-F5344CB8AC3E}">
        <p14:creationId xmlns:p14="http://schemas.microsoft.com/office/powerpoint/2010/main" val="105296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8</a:t>
            </a:fld>
            <a:endParaRPr lang="en-US"/>
          </a:p>
        </p:txBody>
      </p:sp>
      <p:sp>
        <p:nvSpPr>
          <p:cNvPr id="6" name="TextBox 5">
            <a:extLst>
              <a:ext uri="{FF2B5EF4-FFF2-40B4-BE49-F238E27FC236}">
                <a16:creationId xmlns:a16="http://schemas.microsoft.com/office/drawing/2014/main" id="{54AA4E32-83CF-BD5E-8E4C-84BA91509625}"/>
              </a:ext>
            </a:extLst>
          </p:cNvPr>
          <p:cNvSpPr txBox="1"/>
          <p:nvPr/>
        </p:nvSpPr>
        <p:spPr>
          <a:xfrm>
            <a:off x="838200" y="1635945"/>
            <a:ext cx="6109252" cy="1793055"/>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AdvGulliv-B"/>
                <a:ea typeface="Aptos" panose="020B0004020202020204" pitchFamily="34" charset="0"/>
                <a:cs typeface="AdvGulliv-B"/>
              </a:rPr>
              <a:t>Pre-charge circuit</a:t>
            </a:r>
            <a:endParaRPr lang="en-US" sz="32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AdvGulliv-R"/>
                <a:ea typeface="Aptos" panose="020B0004020202020204" pitchFamily="34" charset="0"/>
                <a:cs typeface="AdvGulliv-R"/>
              </a:rPr>
              <a:t>With the help of </a:t>
            </a:r>
            <a:r>
              <a:rPr lang="en-US" sz="1800" dirty="0" err="1">
                <a:effectLst/>
                <a:latin typeface="AdvGulliv-R"/>
                <a:ea typeface="Aptos" panose="020B0004020202020204" pitchFamily="34" charset="0"/>
                <a:cs typeface="AdvGulliv-R"/>
              </a:rPr>
              <a:t>precharge</a:t>
            </a:r>
            <a:r>
              <a:rPr lang="en-US" sz="1800" dirty="0">
                <a:effectLst/>
                <a:latin typeface="AdvGulliv-R"/>
                <a:ea typeface="Aptos" panose="020B0004020202020204" pitchFamily="34" charset="0"/>
                <a:cs typeface="AdvGulliv-R"/>
              </a:rPr>
              <a:t> circuit, the RBL line is charged to</a:t>
            </a:r>
            <a:endParaRPr lang="en-US" sz="3200" dirty="0">
              <a:effectLst/>
              <a:latin typeface="Aptos" panose="020B0004020202020204" pitchFamily="34" charset="0"/>
              <a:ea typeface="Aptos" panose="020B0004020202020204" pitchFamily="34" charset="0"/>
              <a:cs typeface="Arial" panose="020B0604020202020204" pitchFamily="34" charset="0"/>
            </a:endParaRPr>
          </a:p>
          <a:p>
            <a:r>
              <a:rPr lang="en-US" sz="1800" dirty="0">
                <a:effectLst/>
                <a:latin typeface="AdvGulliv-R"/>
                <a:ea typeface="Aptos" panose="020B0004020202020204" pitchFamily="34" charset="0"/>
                <a:cs typeface="AdvGulliv-R"/>
              </a:rPr>
              <a:t>VDD. The read operation is carried out and the output obtained will be given to the sense amplifier. A </a:t>
            </a:r>
            <a:r>
              <a:rPr lang="en-US" sz="1800" dirty="0" err="1">
                <a:effectLst/>
                <a:latin typeface="AdvGulliv-R"/>
                <a:ea typeface="Aptos" panose="020B0004020202020204" pitchFamily="34" charset="0"/>
                <a:cs typeface="AdvGulliv-R"/>
              </a:rPr>
              <a:t>precharge</a:t>
            </a:r>
            <a:r>
              <a:rPr lang="en-US" sz="1800" dirty="0">
                <a:effectLst/>
                <a:latin typeface="AdvGulliv-R"/>
                <a:ea typeface="Aptos" panose="020B0004020202020204" pitchFamily="34" charset="0"/>
                <a:cs typeface="AdvGulliv-R"/>
              </a:rPr>
              <a:t> circuit consists of a </a:t>
            </a:r>
            <a:r>
              <a:rPr lang="en-US" sz="1800" dirty="0" err="1">
                <a:effectLst/>
                <a:latin typeface="AdvGulliv-R"/>
                <a:ea typeface="Aptos" panose="020B0004020202020204" pitchFamily="34" charset="0"/>
                <a:cs typeface="AdvGulliv-R"/>
              </a:rPr>
              <a:t>precharge</a:t>
            </a:r>
            <a:r>
              <a:rPr lang="en-US" sz="1800" dirty="0">
                <a:effectLst/>
                <a:latin typeface="AdvGulliv-R"/>
                <a:ea typeface="Aptos" panose="020B0004020202020204" pitchFamily="34" charset="0"/>
                <a:cs typeface="AdvGulliv-R"/>
              </a:rPr>
              <a:t> time controller to generate the </a:t>
            </a:r>
            <a:r>
              <a:rPr lang="en-US" sz="1800" dirty="0" err="1">
                <a:effectLst/>
                <a:latin typeface="AdvGulliv-R"/>
                <a:ea typeface="Aptos" panose="020B0004020202020204" pitchFamily="34" charset="0"/>
                <a:cs typeface="AdvGulliv-R"/>
              </a:rPr>
              <a:t>precharge</a:t>
            </a:r>
            <a:r>
              <a:rPr lang="en-US" sz="1800" dirty="0">
                <a:effectLst/>
                <a:latin typeface="AdvGulliv-R"/>
                <a:ea typeface="Aptos" panose="020B0004020202020204" pitchFamily="34" charset="0"/>
                <a:cs typeface="AdvGulliv-R"/>
              </a:rPr>
              <a:t> time control signal based on a threshold voltage of a transistor; </a:t>
            </a:r>
            <a:endParaRPr lang="en-US" dirty="0"/>
          </a:p>
        </p:txBody>
      </p:sp>
      <p:pic>
        <p:nvPicPr>
          <p:cNvPr id="8" name="Picture 7" descr="A screenshot of a computer&#10;&#10;Description automatically generated">
            <a:extLst>
              <a:ext uri="{FF2B5EF4-FFF2-40B4-BE49-F238E27FC236}">
                <a16:creationId xmlns:a16="http://schemas.microsoft.com/office/drawing/2014/main" id="{7D29EA54-E51A-17B0-5909-AF06E0CD47A1}"/>
              </a:ext>
            </a:extLst>
          </p:cNvPr>
          <p:cNvPicPr>
            <a:picLocks noChangeAspect="1"/>
          </p:cNvPicPr>
          <p:nvPr/>
        </p:nvPicPr>
        <p:blipFill>
          <a:blip r:embed="rId2"/>
          <a:stretch>
            <a:fillRect/>
          </a:stretch>
        </p:blipFill>
        <p:spPr>
          <a:xfrm>
            <a:off x="7573618" y="1896289"/>
            <a:ext cx="2743200" cy="1687195"/>
          </a:xfrm>
          <a:prstGeom prst="rect">
            <a:avLst/>
          </a:prstGeom>
        </p:spPr>
      </p:pic>
      <p:pic>
        <p:nvPicPr>
          <p:cNvPr id="11" name="Picture 10" descr="A computer screen shot of a computer&#10;&#10;Description automatically generated">
            <a:extLst>
              <a:ext uri="{FF2B5EF4-FFF2-40B4-BE49-F238E27FC236}">
                <a16:creationId xmlns:a16="http://schemas.microsoft.com/office/drawing/2014/main" id="{8EC9DE64-4923-6B16-58D2-6221BF73D6A2}"/>
              </a:ext>
            </a:extLst>
          </p:cNvPr>
          <p:cNvPicPr>
            <a:picLocks noChangeAspect="1"/>
          </p:cNvPicPr>
          <p:nvPr/>
        </p:nvPicPr>
        <p:blipFill>
          <a:blip r:embed="rId3"/>
          <a:stretch>
            <a:fillRect/>
          </a:stretch>
        </p:blipFill>
        <p:spPr>
          <a:xfrm>
            <a:off x="7321826" y="3769332"/>
            <a:ext cx="2743200" cy="2585085"/>
          </a:xfrm>
          <a:prstGeom prst="rect">
            <a:avLst/>
          </a:prstGeom>
        </p:spPr>
      </p:pic>
      <p:sp>
        <p:nvSpPr>
          <p:cNvPr id="13" name="TextBox 12">
            <a:extLst>
              <a:ext uri="{FF2B5EF4-FFF2-40B4-BE49-F238E27FC236}">
                <a16:creationId xmlns:a16="http://schemas.microsoft.com/office/drawing/2014/main" id="{0B9DBD9E-4279-8D25-9BA0-42FD99FCFB78}"/>
              </a:ext>
            </a:extLst>
          </p:cNvPr>
          <p:cNvSpPr txBox="1"/>
          <p:nvPr/>
        </p:nvSpPr>
        <p:spPr>
          <a:xfrm>
            <a:off x="838200" y="3940076"/>
            <a:ext cx="6109252" cy="1200329"/>
          </a:xfrm>
          <a:prstGeom prst="rect">
            <a:avLst/>
          </a:prstGeom>
          <a:noFill/>
        </p:spPr>
        <p:txBody>
          <a:bodyPr wrap="square">
            <a:spAutoFit/>
          </a:bodyPr>
          <a:lstStyle/>
          <a:p>
            <a:pPr algn="l"/>
            <a:r>
              <a:rPr lang="en-US" sz="1800" b="0" i="0" u="none" strike="noStrike" baseline="0" dirty="0">
                <a:latin typeface="AdvGulliv-R"/>
              </a:rPr>
              <a:t>The 4X4 8 T SRAM Cell array has been designed with the exiting</a:t>
            </a:r>
          </a:p>
          <a:p>
            <a:pPr algn="l"/>
            <a:r>
              <a:rPr lang="en-US" sz="1800" b="0" i="0" u="none" strike="noStrike" baseline="0" dirty="0">
                <a:latin typeface="AdvGulliv-R"/>
              </a:rPr>
              <a:t>8 T SRAM Cell. In addition to the 8 T SRAM cell, the internal circuits involving 2:4 Decoder, </a:t>
            </a:r>
            <a:r>
              <a:rPr lang="en-US" sz="1800" b="0" i="0" u="none" strike="noStrike" baseline="0" dirty="0" err="1">
                <a:latin typeface="AdvGulliv-R"/>
              </a:rPr>
              <a:t>precharge</a:t>
            </a:r>
            <a:r>
              <a:rPr lang="en-US" sz="1800" b="0" i="0" u="none" strike="noStrike" baseline="0" dirty="0">
                <a:latin typeface="AdvGulliv-R"/>
              </a:rPr>
              <a:t> circuit, write driver circuit</a:t>
            </a:r>
            <a:r>
              <a:rPr lang="en-US" dirty="0">
                <a:latin typeface="AdvGulliv-R"/>
              </a:rPr>
              <a:t>.</a:t>
            </a:r>
            <a:endParaRPr lang="en-US" dirty="0"/>
          </a:p>
        </p:txBody>
      </p:sp>
    </p:spTree>
    <p:extLst>
      <p:ext uri="{BB962C8B-B14F-4D97-AF65-F5344CB8AC3E}">
        <p14:creationId xmlns:p14="http://schemas.microsoft.com/office/powerpoint/2010/main" val="232993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A04A-8429-AC08-E591-54C292C41AFA}"/>
              </a:ext>
            </a:extLst>
          </p:cNvPr>
          <p:cNvSpPr>
            <a:spLocks noGrp="1"/>
          </p:cNvSpPr>
          <p:nvPr>
            <p:ph type="title"/>
          </p:nvPr>
        </p:nvSpPr>
        <p:spPr/>
        <p:txBody>
          <a:bodyPr>
            <a:normAutofit/>
          </a:bodyPr>
          <a:lstStyle/>
          <a:p>
            <a:r>
              <a:rPr lang="en-US" dirty="0"/>
              <a:t>Building Blocks and Schematics</a:t>
            </a:r>
          </a:p>
        </p:txBody>
      </p:sp>
      <p:sp>
        <p:nvSpPr>
          <p:cNvPr id="4" name="Slide Number Placeholder 3">
            <a:extLst>
              <a:ext uri="{FF2B5EF4-FFF2-40B4-BE49-F238E27FC236}">
                <a16:creationId xmlns:a16="http://schemas.microsoft.com/office/drawing/2014/main" id="{7B9C25BD-A9CA-079E-D83E-6517140D65C0}"/>
              </a:ext>
            </a:extLst>
          </p:cNvPr>
          <p:cNvSpPr>
            <a:spLocks noGrp="1"/>
          </p:cNvSpPr>
          <p:nvPr>
            <p:ph type="sldNum" sz="quarter" idx="12"/>
          </p:nvPr>
        </p:nvSpPr>
        <p:spPr/>
        <p:txBody>
          <a:bodyPr/>
          <a:lstStyle/>
          <a:p>
            <a:fld id="{1C748C76-43C1-4F67-85D6-C323D5875664}" type="slidenum">
              <a:rPr lang="en-US" smtClean="0"/>
              <a:t>9</a:t>
            </a:fld>
            <a:endParaRPr lang="en-US"/>
          </a:p>
        </p:txBody>
      </p:sp>
      <p:sp>
        <p:nvSpPr>
          <p:cNvPr id="5" name="TextBox 4">
            <a:extLst>
              <a:ext uri="{FF2B5EF4-FFF2-40B4-BE49-F238E27FC236}">
                <a16:creationId xmlns:a16="http://schemas.microsoft.com/office/drawing/2014/main" id="{111801E5-427B-D527-05E9-11F5E74905F1}"/>
              </a:ext>
            </a:extLst>
          </p:cNvPr>
          <p:cNvSpPr txBox="1"/>
          <p:nvPr/>
        </p:nvSpPr>
        <p:spPr>
          <a:xfrm>
            <a:off x="838200" y="1599377"/>
            <a:ext cx="6109252" cy="2062359"/>
          </a:xfrm>
          <a:prstGeom prst="rect">
            <a:avLst/>
          </a:prstGeom>
          <a:noFill/>
        </p:spPr>
        <p:txBody>
          <a:bodyPr wrap="square">
            <a:spAutoFit/>
          </a:bodyPr>
          <a:lstStyle/>
          <a:p>
            <a:pPr marL="0" marR="0">
              <a:lnSpc>
                <a:spcPct val="107000"/>
              </a:lnSpc>
              <a:spcBef>
                <a:spcPts val="0"/>
              </a:spcBef>
              <a:spcAft>
                <a:spcPts val="0"/>
              </a:spcAft>
            </a:pPr>
            <a:r>
              <a:rPr lang="en-US" sz="1600" b="1" dirty="0">
                <a:effectLst/>
                <a:latin typeface="AdvGulliv-R"/>
                <a:ea typeface="Aptos" panose="020B0004020202020204" pitchFamily="34" charset="0"/>
                <a:cs typeface="AdvGulliv-R"/>
              </a:rPr>
              <a:t>The ALU:</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600" dirty="0">
                <a:effectLst/>
                <a:latin typeface="AdvGulliv-R"/>
                <a:ea typeface="Aptos" panose="020B0004020202020204" pitchFamily="34" charset="0"/>
                <a:cs typeface="AdvGulliv-R"/>
              </a:rPr>
              <a:t>as for the design of the ALU it will be divided to three circuits :</a:t>
            </a:r>
            <a:endParaRPr lang="en-US" sz="28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0"/>
              </a:spcAft>
              <a:buSzPts val="800"/>
              <a:buFont typeface="AdvGulliv-R"/>
              <a:buAutoNum type="arabicPeriod"/>
            </a:pPr>
            <a:r>
              <a:rPr lang="en-US" sz="1800" dirty="0">
                <a:effectLst/>
                <a:latin typeface="Times New Roman" panose="02020603050405020304" pitchFamily="18" charset="0"/>
                <a:ea typeface="Aptos" panose="020B0004020202020204" pitchFamily="34" charset="0"/>
                <a:cs typeface="AdvGulliv-R"/>
              </a:rPr>
              <a:t>Carry Adder</a:t>
            </a:r>
            <a:endParaRPr lang="en-US" sz="2800" dirty="0">
              <a:effectLst/>
              <a:latin typeface="Aptos" panose="020B0004020202020204" pitchFamily="34" charset="0"/>
              <a:ea typeface="Aptos" panose="020B0004020202020204" pitchFamily="34" charset="0"/>
              <a:cs typeface="AdvGulliv-R"/>
            </a:endParaRPr>
          </a:p>
          <a:p>
            <a:pPr marL="342900" marR="0" lvl="0" indent="-342900">
              <a:lnSpc>
                <a:spcPct val="107000"/>
              </a:lnSpc>
              <a:spcBef>
                <a:spcPts val="0"/>
              </a:spcBef>
              <a:spcAft>
                <a:spcPts val="0"/>
              </a:spcAft>
              <a:buSzPts val="800"/>
              <a:buFont typeface="AdvGulliv-R"/>
              <a:buAutoNum type="arabicPeriod"/>
            </a:pPr>
            <a:r>
              <a:rPr lang="en-US" sz="1800" dirty="0">
                <a:effectLst/>
                <a:latin typeface="Times New Roman" panose="02020603050405020304" pitchFamily="18" charset="0"/>
                <a:ea typeface="Aptos" panose="020B0004020202020204" pitchFamily="34" charset="0"/>
                <a:cs typeface="AdvGulliv-R"/>
              </a:rPr>
              <a:t>Logic Unit</a:t>
            </a:r>
            <a:endParaRPr lang="en-US" sz="2800" dirty="0">
              <a:effectLst/>
              <a:latin typeface="Aptos" panose="020B0004020202020204" pitchFamily="34" charset="0"/>
              <a:ea typeface="Aptos" panose="020B0004020202020204" pitchFamily="34" charset="0"/>
              <a:cs typeface="AdvGulliv-R"/>
            </a:endParaRPr>
          </a:p>
          <a:p>
            <a:pPr marL="342900" marR="0" lvl="0" indent="-342900">
              <a:lnSpc>
                <a:spcPct val="107000"/>
              </a:lnSpc>
              <a:spcBef>
                <a:spcPts val="0"/>
              </a:spcBef>
              <a:spcAft>
                <a:spcPts val="0"/>
              </a:spcAft>
              <a:buSzPts val="800"/>
              <a:buFont typeface="AdvGulliv-R"/>
              <a:buAutoNum type="arabicPeriod"/>
            </a:pPr>
            <a:r>
              <a:rPr lang="en-US" sz="1800" dirty="0">
                <a:effectLst/>
                <a:latin typeface="Times New Roman" panose="02020603050405020304" pitchFamily="18" charset="0"/>
                <a:ea typeface="Aptos" panose="020B0004020202020204" pitchFamily="34" charset="0"/>
                <a:cs typeface="AdvGulliv-R"/>
              </a:rPr>
              <a:t>Barrel Shifter</a:t>
            </a:r>
            <a:endParaRPr lang="en-US" sz="2800" dirty="0">
              <a:effectLst/>
              <a:latin typeface="Aptos" panose="020B0004020202020204" pitchFamily="34" charset="0"/>
              <a:ea typeface="Aptos" panose="020B0004020202020204" pitchFamily="34" charset="0"/>
              <a:cs typeface="AdvGulliv-R"/>
            </a:endParaRPr>
          </a:p>
          <a:p>
            <a:r>
              <a:rPr lang="en-US" sz="1800" dirty="0">
                <a:effectLst/>
                <a:latin typeface="Times New Roman" panose="02020603050405020304" pitchFamily="18" charset="0"/>
                <a:ea typeface="Aptos" panose="020B0004020202020204" pitchFamily="34" charset="0"/>
              </a:rPr>
              <a:t>As for the carry adder the building block of the full adder is made of is a two XOR cells with 2x1 MUX for the </a:t>
            </a:r>
            <a:r>
              <a:rPr lang="en-US" sz="1800" dirty="0" err="1">
                <a:effectLst/>
                <a:latin typeface="Times New Roman" panose="02020603050405020304" pitchFamily="18" charset="0"/>
                <a:ea typeface="Aptos" panose="020B0004020202020204" pitchFamily="34" charset="0"/>
              </a:rPr>
              <a:t>cout</a:t>
            </a:r>
            <a:r>
              <a:rPr lang="en-US" sz="1800" dirty="0">
                <a:effectLst/>
                <a:latin typeface="Times New Roman" panose="02020603050405020304" pitchFamily="18" charset="0"/>
                <a:ea typeface="Aptos" panose="020B0004020202020204" pitchFamily="34" charset="0"/>
              </a:rPr>
              <a:t> </a:t>
            </a:r>
            <a:endParaRPr lang="en-US" dirty="0"/>
          </a:p>
        </p:txBody>
      </p:sp>
      <p:pic>
        <p:nvPicPr>
          <p:cNvPr id="7" name="Picture 6" descr="FPGA implementation of XOR-MUX full adder based DWT for signal processing  applications - ScienceDirect">
            <a:extLst>
              <a:ext uri="{FF2B5EF4-FFF2-40B4-BE49-F238E27FC236}">
                <a16:creationId xmlns:a16="http://schemas.microsoft.com/office/drawing/2014/main" id="{D22B1F1C-5CC1-E5F3-439D-4D468794BE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634" y="1875541"/>
            <a:ext cx="2594610" cy="1510030"/>
          </a:xfrm>
          <a:prstGeom prst="rect">
            <a:avLst/>
          </a:prstGeom>
          <a:noFill/>
          <a:ln>
            <a:noFill/>
          </a:ln>
        </p:spPr>
      </p:pic>
      <p:sp>
        <p:nvSpPr>
          <p:cNvPr id="14" name="TextBox 13">
            <a:extLst>
              <a:ext uri="{FF2B5EF4-FFF2-40B4-BE49-F238E27FC236}">
                <a16:creationId xmlns:a16="http://schemas.microsoft.com/office/drawing/2014/main" id="{B1B06BEE-CDA0-4A70-9AE1-39E9A5356BD5}"/>
              </a:ext>
            </a:extLst>
          </p:cNvPr>
          <p:cNvSpPr txBox="1"/>
          <p:nvPr/>
        </p:nvSpPr>
        <p:spPr>
          <a:xfrm>
            <a:off x="921026" y="4270512"/>
            <a:ext cx="6109252" cy="1354217"/>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rPr>
              <a:t>the shows the proposed architecture of XOR MUX Full adder design while employing the two successive stages of XOR gate for Sum operations and 2:1 non-inverting</a:t>
            </a:r>
            <a:r>
              <a:rPr lang="en-US" sz="2800" dirty="0">
                <a:effectLst/>
                <a:latin typeface="Aptos" panose="020B0004020202020204" pitchFamily="34" charset="0"/>
                <a:ea typeface="Aptos" panose="020B0004020202020204" pitchFamily="34" charset="0"/>
                <a:cs typeface="Arial" panose="020B0604020202020204" pitchFamily="34" charset="0"/>
              </a:rPr>
              <a:t> </a:t>
            </a:r>
            <a:r>
              <a:rPr lang="en-US" sz="1800" dirty="0">
                <a:effectLst/>
                <a:latin typeface="Times New Roman" panose="02020603050405020304" pitchFamily="18" charset="0"/>
                <a:ea typeface="Aptos" panose="020B0004020202020204" pitchFamily="34" charset="0"/>
              </a:rPr>
              <a:t>multiplexer while using for Carry operations</a:t>
            </a:r>
            <a:endParaRPr lang="en-US" dirty="0"/>
          </a:p>
        </p:txBody>
      </p:sp>
      <p:pic>
        <p:nvPicPr>
          <p:cNvPr id="15" name="Picture 14" descr="A table with numbers and symbols&#10;&#10;Description automatically generated">
            <a:extLst>
              <a:ext uri="{FF2B5EF4-FFF2-40B4-BE49-F238E27FC236}">
                <a16:creationId xmlns:a16="http://schemas.microsoft.com/office/drawing/2014/main" id="{3B311BA7-1A57-852F-6B5B-9B5B7C0E50E6}"/>
              </a:ext>
            </a:extLst>
          </p:cNvPr>
          <p:cNvPicPr>
            <a:picLocks noChangeAspect="1"/>
          </p:cNvPicPr>
          <p:nvPr/>
        </p:nvPicPr>
        <p:blipFill>
          <a:blip r:embed="rId3"/>
          <a:stretch>
            <a:fillRect/>
          </a:stretch>
        </p:blipFill>
        <p:spPr>
          <a:xfrm>
            <a:off x="7600122" y="4039525"/>
            <a:ext cx="2743200" cy="2029971"/>
          </a:xfrm>
          <a:prstGeom prst="rect">
            <a:avLst/>
          </a:prstGeom>
        </p:spPr>
      </p:pic>
    </p:spTree>
    <p:extLst>
      <p:ext uri="{BB962C8B-B14F-4D97-AF65-F5344CB8AC3E}">
        <p14:creationId xmlns:p14="http://schemas.microsoft.com/office/powerpoint/2010/main" val="4130824350"/>
      </p:ext>
    </p:extLst>
  </p:cSld>
  <p:clrMapOvr>
    <a:masterClrMapping/>
  </p:clrMapOvr>
</p:sld>
</file>

<file path=ppt/theme/theme1.xml><?xml version="1.0" encoding="utf-8"?>
<a:theme xmlns:a="http://schemas.openxmlformats.org/drawingml/2006/main" name="Office Them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7802</TotalTime>
  <Words>1533</Words>
  <Application>Microsoft Office PowerPoint</Application>
  <PresentationFormat>Widescreen</PresentationFormat>
  <Paragraphs>216</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AdvGulliv-B</vt:lpstr>
      <vt:lpstr>AdvGulliv-R</vt:lpstr>
      <vt:lpstr>Aptos</vt:lpstr>
      <vt:lpstr>Arial</vt:lpstr>
      <vt:lpstr>Calibri</vt:lpstr>
      <vt:lpstr>Calibri Light</vt:lpstr>
      <vt:lpstr>Sorts Mill Goudy</vt:lpstr>
      <vt:lpstr>Times New Roman</vt:lpstr>
      <vt:lpstr>Office Theme</vt:lpstr>
      <vt:lpstr>Advanced Full Custom VLSI Design CND-221</vt:lpstr>
      <vt:lpstr>Content</vt:lpstr>
      <vt:lpstr>Overview  </vt:lpstr>
      <vt:lpstr>Content</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Building Blocks and Schematics</vt:lpstr>
      <vt:lpstr>Content</vt:lpstr>
      <vt:lpstr>Layout Design of the Cell</vt:lpstr>
      <vt:lpstr>Layout Design of the Cell</vt:lpstr>
      <vt:lpstr>Layout Design of the Cell</vt:lpstr>
      <vt:lpstr>Layout Design of the Cell</vt:lpstr>
      <vt:lpstr>Layout Design of the Cell</vt:lpstr>
      <vt:lpstr>Layout Design of the Cell</vt:lpstr>
      <vt:lpstr>Layout Design of the Cell</vt:lpstr>
      <vt:lpstr>Layout Design of the Cell</vt:lpstr>
      <vt:lpstr>Layout Design of the Cell</vt:lpstr>
      <vt:lpstr>Content</vt:lpstr>
      <vt:lpstr>Design Validation</vt:lpstr>
      <vt:lpstr>Design Validation</vt:lpstr>
      <vt:lpstr>Design Validation</vt:lpstr>
      <vt:lpstr>Content</vt:lpstr>
      <vt:lpstr>Back Annotation Simulation Results</vt:lpstr>
      <vt:lpstr>Back Annotation Simulation Results</vt:lpstr>
      <vt:lpstr>Back Annotation Simulation Results</vt:lpstr>
      <vt:lpstr>Back Annotation Simulation Results</vt:lpstr>
      <vt:lpstr>Back Annotation Simulation Results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Heba.Ismail</dc:creator>
  <cp:lastModifiedBy>Islam Abdullah</cp:lastModifiedBy>
  <cp:revision>41</cp:revision>
  <dcterms:created xsi:type="dcterms:W3CDTF">2023-07-25T10:31:12Z</dcterms:created>
  <dcterms:modified xsi:type="dcterms:W3CDTF">2024-05-19T19:52:40Z</dcterms:modified>
</cp:coreProperties>
</file>